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4" r:id="rId19"/>
    <p:sldId id="275" r:id="rId20"/>
    <p:sldId id="276" r:id="rId21"/>
    <p:sldId id="277" r:id="rId22"/>
    <p:sldId id="278" r:id="rId23"/>
    <p:sldId id="272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2ECF1-9DC1-4FC1-80BE-7AB06404184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3B9EB48-2975-4938-A9F0-7739161B54A3}">
      <dgm:prSet phldrT="[Text]"/>
      <dgm:spPr/>
      <dgm:t>
        <a:bodyPr/>
        <a:lstStyle/>
        <a:p>
          <a:r>
            <a:rPr lang="en-US" dirty="0" err="1" smtClean="0"/>
            <a:t>Pencegahan</a:t>
          </a:r>
          <a:endParaRPr lang="en-US" dirty="0"/>
        </a:p>
      </dgm:t>
    </dgm:pt>
    <dgm:pt modelId="{D745B3C4-42FA-48B9-9E61-E7C8A6E56F50}" type="parTrans" cxnId="{5533D45C-1BDB-4A1F-8215-EAC41B748470}">
      <dgm:prSet/>
      <dgm:spPr/>
      <dgm:t>
        <a:bodyPr/>
        <a:lstStyle/>
        <a:p>
          <a:endParaRPr lang="en-US"/>
        </a:p>
      </dgm:t>
    </dgm:pt>
    <dgm:pt modelId="{BC76EB16-751F-40FB-A7F7-A08AE8490801}" type="sibTrans" cxnId="{5533D45C-1BDB-4A1F-8215-EAC41B748470}">
      <dgm:prSet/>
      <dgm:spPr/>
      <dgm:t>
        <a:bodyPr/>
        <a:lstStyle/>
        <a:p>
          <a:endParaRPr lang="en-US"/>
        </a:p>
      </dgm:t>
    </dgm:pt>
    <dgm:pt modelId="{5BD29F7C-1198-44FF-89DC-B4AF782EE188}">
      <dgm:prSet phldrT="[Text]"/>
      <dgm:spPr/>
      <dgm:t>
        <a:bodyPr/>
        <a:lstStyle/>
        <a:p>
          <a:r>
            <a:rPr lang="en-US" dirty="0" err="1" smtClean="0"/>
            <a:t>Penanganan</a:t>
          </a:r>
          <a:r>
            <a:rPr lang="en-US" dirty="0" smtClean="0"/>
            <a:t> </a:t>
          </a:r>
          <a:r>
            <a:rPr lang="en-US" dirty="0" err="1" smtClean="0"/>
            <a:t>Saat</a:t>
          </a:r>
          <a:r>
            <a:rPr lang="en-US" dirty="0" smtClean="0"/>
            <a:t> </a:t>
          </a:r>
          <a:r>
            <a:rPr lang="en-US" dirty="0" err="1" smtClean="0"/>
            <a:t>Pemasungan</a:t>
          </a:r>
          <a:endParaRPr lang="en-US" dirty="0"/>
        </a:p>
      </dgm:t>
    </dgm:pt>
    <dgm:pt modelId="{F3D202DA-D779-4B54-82B8-09BAB551A70C}" type="parTrans" cxnId="{D6B2C0FA-910F-465F-B179-0CFD5D7CB08A}">
      <dgm:prSet/>
      <dgm:spPr/>
      <dgm:t>
        <a:bodyPr/>
        <a:lstStyle/>
        <a:p>
          <a:endParaRPr lang="en-US"/>
        </a:p>
      </dgm:t>
    </dgm:pt>
    <dgm:pt modelId="{F80B64F7-60F5-4CA9-9524-BCF17729E0BE}" type="sibTrans" cxnId="{D6B2C0FA-910F-465F-B179-0CFD5D7CB08A}">
      <dgm:prSet/>
      <dgm:spPr/>
      <dgm:t>
        <a:bodyPr/>
        <a:lstStyle/>
        <a:p>
          <a:endParaRPr lang="en-US"/>
        </a:p>
      </dgm:t>
    </dgm:pt>
    <dgm:pt modelId="{26929EE1-944C-4E35-B78C-29284A8A38BA}">
      <dgm:prSet phldrT="[Text]"/>
      <dgm:spPr/>
      <dgm:t>
        <a:bodyPr/>
        <a:lstStyle/>
        <a:p>
          <a:r>
            <a:rPr lang="en-US" dirty="0" err="1" smtClean="0"/>
            <a:t>Rehabilitasi</a:t>
          </a:r>
          <a:r>
            <a:rPr lang="en-US" dirty="0" smtClean="0"/>
            <a:t> </a:t>
          </a:r>
          <a:r>
            <a:rPr lang="en-US" dirty="0" err="1" smtClean="0"/>
            <a:t>Pasca</a:t>
          </a:r>
          <a:r>
            <a:rPr lang="en-US" dirty="0" smtClean="0"/>
            <a:t> </a:t>
          </a:r>
          <a:r>
            <a:rPr lang="en-US" dirty="0" err="1" smtClean="0"/>
            <a:t>Pemasungan</a:t>
          </a:r>
          <a:endParaRPr lang="en-US" dirty="0"/>
        </a:p>
      </dgm:t>
    </dgm:pt>
    <dgm:pt modelId="{B8F39001-A203-48A6-B293-64842E503C6D}" type="parTrans" cxnId="{C9F6F6F3-F45D-4877-8D37-30A65EFAFB02}">
      <dgm:prSet/>
      <dgm:spPr/>
      <dgm:t>
        <a:bodyPr/>
        <a:lstStyle/>
        <a:p>
          <a:endParaRPr lang="en-US"/>
        </a:p>
      </dgm:t>
    </dgm:pt>
    <dgm:pt modelId="{BBCEEA58-5A59-4932-842F-554E08806EDC}" type="sibTrans" cxnId="{C9F6F6F3-F45D-4877-8D37-30A65EFAFB02}">
      <dgm:prSet/>
      <dgm:spPr/>
      <dgm:t>
        <a:bodyPr/>
        <a:lstStyle/>
        <a:p>
          <a:endParaRPr lang="en-US"/>
        </a:p>
      </dgm:t>
    </dgm:pt>
    <dgm:pt modelId="{04F309C7-7D8A-4455-BB8D-E05AF262FEDC}" type="pres">
      <dgm:prSet presAssocID="{9CD2ECF1-9DC1-4FC1-80BE-7AB06404184C}" presName="CompostProcess" presStyleCnt="0">
        <dgm:presLayoutVars>
          <dgm:dir/>
          <dgm:resizeHandles val="exact"/>
        </dgm:presLayoutVars>
      </dgm:prSet>
      <dgm:spPr/>
    </dgm:pt>
    <dgm:pt modelId="{C196C8DD-1C66-4DB1-8ED3-A6B8F36B8763}" type="pres">
      <dgm:prSet presAssocID="{9CD2ECF1-9DC1-4FC1-80BE-7AB06404184C}" presName="arrow" presStyleLbl="bgShp" presStyleIdx="0" presStyleCnt="1"/>
      <dgm:spPr/>
    </dgm:pt>
    <dgm:pt modelId="{839B902E-1A6E-4335-8BCA-869849B5B9CA}" type="pres">
      <dgm:prSet presAssocID="{9CD2ECF1-9DC1-4FC1-80BE-7AB06404184C}" presName="linearProcess" presStyleCnt="0"/>
      <dgm:spPr/>
    </dgm:pt>
    <dgm:pt modelId="{84C5B252-3A32-4316-A905-029E96607036}" type="pres">
      <dgm:prSet presAssocID="{53B9EB48-2975-4938-A9F0-7739161B54A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659774-9565-4D1F-B9A2-91F4E35050CC}" type="pres">
      <dgm:prSet presAssocID="{BC76EB16-751F-40FB-A7F7-A08AE8490801}" presName="sibTrans" presStyleCnt="0"/>
      <dgm:spPr/>
    </dgm:pt>
    <dgm:pt modelId="{60CC59AF-7AE4-4A3E-A213-2AA72FB615CE}" type="pres">
      <dgm:prSet presAssocID="{5BD29F7C-1198-44FF-89DC-B4AF782EE18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77DAD9-0314-4392-BFD6-831CEAD04F4F}" type="pres">
      <dgm:prSet presAssocID="{F80B64F7-60F5-4CA9-9524-BCF17729E0BE}" presName="sibTrans" presStyleCnt="0"/>
      <dgm:spPr/>
    </dgm:pt>
    <dgm:pt modelId="{94D13FB9-8E71-495E-BC3D-777691651723}" type="pres">
      <dgm:prSet presAssocID="{26929EE1-944C-4E35-B78C-29284A8A38B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9EA721-4D22-428E-BD5E-0813720167F7}" type="presOf" srcId="{5BD29F7C-1198-44FF-89DC-B4AF782EE188}" destId="{60CC59AF-7AE4-4A3E-A213-2AA72FB615CE}" srcOrd="0" destOrd="0" presId="urn:microsoft.com/office/officeart/2005/8/layout/hProcess9"/>
    <dgm:cxn modelId="{5533D45C-1BDB-4A1F-8215-EAC41B748470}" srcId="{9CD2ECF1-9DC1-4FC1-80BE-7AB06404184C}" destId="{53B9EB48-2975-4938-A9F0-7739161B54A3}" srcOrd="0" destOrd="0" parTransId="{D745B3C4-42FA-48B9-9E61-E7C8A6E56F50}" sibTransId="{BC76EB16-751F-40FB-A7F7-A08AE8490801}"/>
    <dgm:cxn modelId="{ACF6E5C3-104E-421A-BDB5-9E20246AD58F}" type="presOf" srcId="{26929EE1-944C-4E35-B78C-29284A8A38BA}" destId="{94D13FB9-8E71-495E-BC3D-777691651723}" srcOrd="0" destOrd="0" presId="urn:microsoft.com/office/officeart/2005/8/layout/hProcess9"/>
    <dgm:cxn modelId="{1901ECBA-4EDF-4822-8667-C57642AE8117}" type="presOf" srcId="{53B9EB48-2975-4938-A9F0-7739161B54A3}" destId="{84C5B252-3A32-4316-A905-029E96607036}" srcOrd="0" destOrd="0" presId="urn:microsoft.com/office/officeart/2005/8/layout/hProcess9"/>
    <dgm:cxn modelId="{1C78B40B-62C0-4B8E-8182-3E5A1F5D09B6}" type="presOf" srcId="{9CD2ECF1-9DC1-4FC1-80BE-7AB06404184C}" destId="{04F309C7-7D8A-4455-BB8D-E05AF262FEDC}" srcOrd="0" destOrd="0" presId="urn:microsoft.com/office/officeart/2005/8/layout/hProcess9"/>
    <dgm:cxn modelId="{D6B2C0FA-910F-465F-B179-0CFD5D7CB08A}" srcId="{9CD2ECF1-9DC1-4FC1-80BE-7AB06404184C}" destId="{5BD29F7C-1198-44FF-89DC-B4AF782EE188}" srcOrd="1" destOrd="0" parTransId="{F3D202DA-D779-4B54-82B8-09BAB551A70C}" sibTransId="{F80B64F7-60F5-4CA9-9524-BCF17729E0BE}"/>
    <dgm:cxn modelId="{C9F6F6F3-F45D-4877-8D37-30A65EFAFB02}" srcId="{9CD2ECF1-9DC1-4FC1-80BE-7AB06404184C}" destId="{26929EE1-944C-4E35-B78C-29284A8A38BA}" srcOrd="2" destOrd="0" parTransId="{B8F39001-A203-48A6-B293-64842E503C6D}" sibTransId="{BBCEEA58-5A59-4932-842F-554E08806EDC}"/>
    <dgm:cxn modelId="{53F4835D-7D88-4EA0-85A2-D0C2E38B4C64}" type="presParOf" srcId="{04F309C7-7D8A-4455-BB8D-E05AF262FEDC}" destId="{C196C8DD-1C66-4DB1-8ED3-A6B8F36B8763}" srcOrd="0" destOrd="0" presId="urn:microsoft.com/office/officeart/2005/8/layout/hProcess9"/>
    <dgm:cxn modelId="{6E8946D1-EBB2-4563-B65D-0850EAD23356}" type="presParOf" srcId="{04F309C7-7D8A-4455-BB8D-E05AF262FEDC}" destId="{839B902E-1A6E-4335-8BCA-869849B5B9CA}" srcOrd="1" destOrd="0" presId="urn:microsoft.com/office/officeart/2005/8/layout/hProcess9"/>
    <dgm:cxn modelId="{F5EE92BD-0207-478B-B40E-F5715DCC0D14}" type="presParOf" srcId="{839B902E-1A6E-4335-8BCA-869849B5B9CA}" destId="{84C5B252-3A32-4316-A905-029E96607036}" srcOrd="0" destOrd="0" presId="urn:microsoft.com/office/officeart/2005/8/layout/hProcess9"/>
    <dgm:cxn modelId="{1E116DCF-9D95-4C9A-8AC0-165B7D5D0F00}" type="presParOf" srcId="{839B902E-1A6E-4335-8BCA-869849B5B9CA}" destId="{AD659774-9565-4D1F-B9A2-91F4E35050CC}" srcOrd="1" destOrd="0" presId="urn:microsoft.com/office/officeart/2005/8/layout/hProcess9"/>
    <dgm:cxn modelId="{4A330A83-500E-4AAF-AA6F-35B905CD24ED}" type="presParOf" srcId="{839B902E-1A6E-4335-8BCA-869849B5B9CA}" destId="{60CC59AF-7AE4-4A3E-A213-2AA72FB615CE}" srcOrd="2" destOrd="0" presId="urn:microsoft.com/office/officeart/2005/8/layout/hProcess9"/>
    <dgm:cxn modelId="{07F2703A-406B-4036-B1E6-0BBAD0F5EF69}" type="presParOf" srcId="{839B902E-1A6E-4335-8BCA-869849B5B9CA}" destId="{F577DAD9-0314-4392-BFD6-831CEAD04F4F}" srcOrd="3" destOrd="0" presId="urn:microsoft.com/office/officeart/2005/8/layout/hProcess9"/>
    <dgm:cxn modelId="{E0B730D8-C7DC-4BDF-8380-2C8BF522563E}" type="presParOf" srcId="{839B902E-1A6E-4335-8BCA-869849B5B9CA}" destId="{94D13FB9-8E71-495E-BC3D-777691651723}" srcOrd="4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75143-6C4B-4556-9BE2-B47D2092D8FA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2978B-A0CF-419F-8708-E35E4DDA1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2978B-A0CF-419F-8708-E35E4DDA120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2978B-A0CF-419F-8708-E35E4DDA120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2978B-A0CF-419F-8708-E35E4DDA120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2978B-A0CF-419F-8708-E35E4DDA120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Di </a:t>
            </a:r>
            <a:r>
              <a:rPr lang="en-US" dirty="0" err="1" smtClean="0"/>
              <a:t>Yogya</a:t>
            </a:r>
            <a:r>
              <a:rPr lang="en-US" dirty="0" smtClean="0"/>
              <a:t>, </a:t>
            </a:r>
            <a:r>
              <a:rPr lang="en-US" dirty="0" err="1" smtClean="0"/>
              <a:t>pak</a:t>
            </a:r>
            <a:r>
              <a:rPr lang="en-US" dirty="0" smtClean="0"/>
              <a:t> </a:t>
            </a:r>
            <a:r>
              <a:rPr lang="en-US" dirty="0" err="1" smtClean="0"/>
              <a:t>Dwi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yang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penderita</a:t>
            </a:r>
            <a:r>
              <a:rPr lang="en-US" dirty="0" smtClean="0"/>
              <a:t>.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pelukis</a:t>
            </a:r>
            <a:r>
              <a:rPr lang="en-US" dirty="0" smtClean="0"/>
              <a:t> yang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pameran</a:t>
            </a:r>
            <a:r>
              <a:rPr lang="en-US" dirty="0" smtClean="0"/>
              <a:t>. </a:t>
            </a:r>
            <a:r>
              <a:rPr lang="en-US" dirty="0" err="1" smtClean="0"/>
              <a:t>Binaan</a:t>
            </a:r>
            <a:r>
              <a:rPr lang="en-US" dirty="0" smtClean="0"/>
              <a:t> KPSI </a:t>
            </a:r>
            <a:r>
              <a:rPr lang="en-US" dirty="0" err="1" smtClean="0"/>
              <a:t>Yogya</a:t>
            </a:r>
            <a:r>
              <a:rPr lang="en-US" dirty="0" smtClean="0"/>
              <a:t>.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85289C-5510-45E8-A818-F077D177AF94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4F408-18B1-427E-8C13-0C807FC2A135}" type="datetimeFigureOut">
              <a:rPr lang="en-US" smtClean="0"/>
              <a:pPr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60EB2-59EE-4911-A302-50768075CA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7" Type="http://schemas.microsoft.com/office/2007/relationships/hdphoto" Target="../../word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id/url?sa=i&amp;rct=j&amp;q=&amp;esrc=s&amp;frm=1&amp;source=images&amp;cd=&amp;cad=rja&amp;docid=9zGiurnFYUaMCM&amp;tbnid=2teUA-QXI2iIqM:&amp;ved=0CAUQjRw&amp;url=http://www.peristiwa.co/dinas-kesehatan-aceh-barat-daya-larang-pasien-jiwa-dipasung/&amp;ei=9SBMUtunEIfirAf8ioDAAw&amp;bvm=bv.53371865,d.bmk&amp;psig=AFQjCNF9TZZxeAIJCKnBACzugTphO1w4Eg&amp;ust=138080727732426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PENANGANAN PEMASUNGAN </a:t>
            </a:r>
            <a:br>
              <a:rPr lang="en-US" dirty="0" smtClean="0"/>
            </a:br>
            <a:r>
              <a:rPr lang="en-US" dirty="0" smtClean="0"/>
              <a:t>ORANG DENGAN GANGGUAN JIWA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Anna </a:t>
            </a:r>
            <a:r>
              <a:rPr lang="en-US" dirty="0" err="1" smtClean="0"/>
              <a:t>Purnamasari</a:t>
            </a:r>
            <a:r>
              <a:rPr lang="en-US" dirty="0" smtClean="0"/>
              <a:t> </a:t>
            </a:r>
            <a:r>
              <a:rPr lang="en-US" dirty="0" err="1" smtClean="0"/>
              <a:t>Sugijanti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Edukasi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b="1" dirty="0" err="1" smtClean="0"/>
              <a:t>Masyarakat</a:t>
            </a:r>
            <a:r>
              <a:rPr lang="en-US" dirty="0" smtClean="0"/>
              <a:t> : </a:t>
            </a:r>
          </a:p>
          <a:p>
            <a:pPr marL="514350" indent="-514350">
              <a:buFontTx/>
              <a:buChar char="-"/>
            </a:pPr>
            <a:r>
              <a:rPr lang="en-GB" dirty="0" err="1" smtClean="0"/>
              <a:t>Menurunkan</a:t>
            </a:r>
            <a:r>
              <a:rPr lang="en-GB" dirty="0" smtClean="0"/>
              <a:t> </a:t>
            </a:r>
            <a:r>
              <a:rPr lang="en-GB" dirty="0" err="1" smtClean="0"/>
              <a:t>kekawatiran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penilaian</a:t>
            </a:r>
            <a:r>
              <a:rPr lang="en-GB" dirty="0" smtClean="0"/>
              <a:t> </a:t>
            </a:r>
            <a:r>
              <a:rPr lang="en-GB" dirty="0" err="1" smtClean="0"/>
              <a:t>negatif</a:t>
            </a:r>
            <a:r>
              <a:rPr lang="en-GB" dirty="0" smtClean="0"/>
              <a:t> </a:t>
            </a:r>
            <a:r>
              <a:rPr lang="en-GB" dirty="0" err="1" smtClean="0"/>
              <a:t>masyarakat</a:t>
            </a:r>
            <a:r>
              <a:rPr lang="en-GB" dirty="0" smtClean="0"/>
              <a:t> </a:t>
            </a:r>
            <a:r>
              <a:rPr lang="en-GB" dirty="0" err="1" smtClean="0"/>
              <a:t>terhadap</a:t>
            </a:r>
            <a:r>
              <a:rPr lang="en-GB" dirty="0" smtClean="0"/>
              <a:t> ODGJ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pemasungan</a:t>
            </a:r>
            <a:endParaRPr lang="en-GB" dirty="0" smtClean="0"/>
          </a:p>
          <a:p>
            <a:pPr marL="514350" indent="-514350">
              <a:buFontTx/>
              <a:buChar char="-"/>
            </a:pPr>
            <a:r>
              <a:rPr lang="en-GB" dirty="0" err="1" smtClean="0"/>
              <a:t>Melaporkan</a:t>
            </a:r>
            <a:r>
              <a:rPr lang="en-GB" dirty="0" smtClean="0"/>
              <a:t> </a:t>
            </a:r>
            <a:r>
              <a:rPr lang="en-GB" dirty="0" err="1" smtClean="0"/>
              <a:t>kasus</a:t>
            </a:r>
            <a:r>
              <a:rPr lang="en-GB" dirty="0" smtClean="0"/>
              <a:t> </a:t>
            </a:r>
            <a:r>
              <a:rPr lang="en-GB" dirty="0" err="1" smtClean="0"/>
              <a:t>pemasungan</a:t>
            </a:r>
            <a:r>
              <a:rPr lang="en-GB" dirty="0" smtClean="0"/>
              <a:t> </a:t>
            </a:r>
          </a:p>
          <a:p>
            <a:pPr marL="514350" indent="-514350">
              <a:buFontTx/>
              <a:buChar char="-"/>
            </a:pPr>
            <a:r>
              <a:rPr lang="en-GB" dirty="0" err="1" smtClean="0"/>
              <a:t>Partisipasi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pembebasan</a:t>
            </a:r>
            <a:r>
              <a:rPr lang="en-GB" dirty="0" smtClean="0"/>
              <a:t> </a:t>
            </a:r>
            <a:r>
              <a:rPr lang="en-GB" dirty="0" err="1" smtClean="0"/>
              <a:t>pasung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pemasungan</a:t>
            </a:r>
            <a:r>
              <a:rPr lang="en-GB" dirty="0" smtClean="0"/>
              <a:t> </a:t>
            </a:r>
            <a:r>
              <a:rPr lang="en-GB" dirty="0" err="1" smtClean="0"/>
              <a:t>kembali</a:t>
            </a:r>
            <a:endParaRPr lang="en-GB" dirty="0" smtClean="0"/>
          </a:p>
          <a:p>
            <a:pPr marL="514350" indent="-514350">
              <a:buFontTx/>
              <a:buChar char="-"/>
            </a:pPr>
            <a:r>
              <a:rPr lang="en-GB" dirty="0" err="1" smtClean="0"/>
              <a:t>Mendukung</a:t>
            </a:r>
            <a:r>
              <a:rPr lang="en-GB" dirty="0" smtClean="0"/>
              <a:t> ODGJ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keluarganya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Edukasi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/>
            <a:r>
              <a:rPr lang="en-US" b="1" dirty="0" smtClean="0"/>
              <a:t>Kader</a:t>
            </a:r>
            <a:r>
              <a:rPr lang="en-US" dirty="0" smtClean="0"/>
              <a:t> : </a:t>
            </a:r>
          </a:p>
          <a:p>
            <a:pPr marL="514350" indent="-514350">
              <a:buFontTx/>
              <a:buChar char="-"/>
            </a:pPr>
            <a:r>
              <a:rPr lang="en-GB" dirty="0" err="1" smtClean="0"/>
              <a:t>Membantu</a:t>
            </a:r>
            <a:r>
              <a:rPr lang="en-GB" dirty="0" smtClean="0"/>
              <a:t> </a:t>
            </a:r>
            <a:r>
              <a:rPr lang="en-GB" dirty="0" err="1" smtClean="0"/>
              <a:t>penemuan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proses</a:t>
            </a:r>
            <a:r>
              <a:rPr lang="en-GB" dirty="0" smtClean="0"/>
              <a:t> </a:t>
            </a:r>
            <a:r>
              <a:rPr lang="en-GB" dirty="0" err="1" smtClean="0"/>
              <a:t>pembebasan</a:t>
            </a:r>
            <a:r>
              <a:rPr lang="en-GB" dirty="0" smtClean="0"/>
              <a:t> </a:t>
            </a:r>
            <a:r>
              <a:rPr lang="en-GB" dirty="0" err="1" smtClean="0"/>
              <a:t>pasung</a:t>
            </a:r>
            <a:endParaRPr lang="en-GB" dirty="0" smtClean="0"/>
          </a:p>
          <a:p>
            <a:pPr marL="514350" indent="-514350">
              <a:buFontTx/>
              <a:buChar char="-"/>
            </a:pPr>
            <a:r>
              <a:rPr lang="en-GB" dirty="0" err="1" smtClean="0"/>
              <a:t>Kunjungan</a:t>
            </a:r>
            <a:r>
              <a:rPr lang="en-GB" dirty="0" smtClean="0"/>
              <a:t> </a:t>
            </a:r>
            <a:r>
              <a:rPr lang="en-GB" dirty="0" err="1" smtClean="0"/>
              <a:t>rumah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memberikan</a:t>
            </a:r>
            <a:r>
              <a:rPr lang="en-GB" dirty="0" smtClean="0"/>
              <a:t> </a:t>
            </a:r>
            <a:r>
              <a:rPr lang="en-GB" dirty="0" err="1" smtClean="0"/>
              <a:t>dukungan</a:t>
            </a:r>
            <a:r>
              <a:rPr lang="en-GB" dirty="0" smtClean="0"/>
              <a:t> </a:t>
            </a:r>
            <a:r>
              <a:rPr lang="en-GB" dirty="0" err="1" smtClean="0"/>
              <a:t>sosial</a:t>
            </a:r>
            <a:r>
              <a:rPr lang="en-GB" dirty="0" smtClean="0"/>
              <a:t> </a:t>
            </a:r>
            <a:r>
              <a:rPr lang="en-GB" dirty="0" err="1" smtClean="0"/>
              <a:t>kepada</a:t>
            </a:r>
            <a:r>
              <a:rPr lang="en-GB" dirty="0" smtClean="0"/>
              <a:t> </a:t>
            </a:r>
            <a:r>
              <a:rPr lang="en-GB" dirty="0" err="1" smtClean="0"/>
              <a:t>keluarga</a:t>
            </a:r>
            <a:r>
              <a:rPr lang="en-GB" dirty="0" smtClean="0"/>
              <a:t> </a:t>
            </a:r>
            <a:r>
              <a:rPr lang="en-GB" dirty="0" err="1" smtClean="0"/>
              <a:t>ketika</a:t>
            </a:r>
            <a:r>
              <a:rPr lang="en-GB" dirty="0" smtClean="0"/>
              <a:t> </a:t>
            </a:r>
            <a:r>
              <a:rPr lang="en-GB" dirty="0" err="1" smtClean="0"/>
              <a:t>pelaksanaan</a:t>
            </a:r>
            <a:r>
              <a:rPr lang="en-GB" dirty="0" smtClean="0"/>
              <a:t> </a:t>
            </a:r>
            <a:r>
              <a:rPr lang="en-GB" dirty="0" err="1" smtClean="0"/>
              <a:t>proses</a:t>
            </a:r>
            <a:r>
              <a:rPr lang="en-GB" dirty="0" smtClean="0"/>
              <a:t> </a:t>
            </a:r>
            <a:r>
              <a:rPr lang="en-GB" dirty="0" err="1" smtClean="0"/>
              <a:t>pembebasan</a:t>
            </a:r>
            <a:r>
              <a:rPr lang="en-GB" dirty="0" smtClean="0"/>
              <a:t> </a:t>
            </a:r>
            <a:r>
              <a:rPr lang="en-GB" dirty="0" err="1" smtClean="0"/>
              <a:t>pasung</a:t>
            </a:r>
            <a:endParaRPr lang="en-US" dirty="0" smtClean="0"/>
          </a:p>
          <a:p>
            <a:pPr marL="514350" indent="-514350">
              <a:buFontTx/>
              <a:buChar char="-"/>
            </a:pPr>
            <a:r>
              <a:rPr lang="en-GB" dirty="0" err="1" smtClean="0"/>
              <a:t>Menggerakkan</a:t>
            </a:r>
            <a:r>
              <a:rPr lang="en-GB" dirty="0" smtClean="0"/>
              <a:t> </a:t>
            </a:r>
            <a:r>
              <a:rPr lang="en-GB" dirty="0" err="1" smtClean="0"/>
              <a:t>masyarakat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menurunkan</a:t>
            </a:r>
            <a:r>
              <a:rPr lang="en-GB" dirty="0" smtClean="0"/>
              <a:t> stigma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memberikan</a:t>
            </a:r>
            <a:r>
              <a:rPr lang="en-GB" dirty="0" smtClean="0"/>
              <a:t> </a:t>
            </a:r>
            <a:r>
              <a:rPr lang="en-GB" dirty="0" err="1" smtClean="0"/>
              <a:t>dukungan</a:t>
            </a:r>
            <a:r>
              <a:rPr lang="en-GB" dirty="0" smtClean="0"/>
              <a:t> </a:t>
            </a:r>
            <a:r>
              <a:rPr lang="en-GB" dirty="0" err="1" smtClean="0"/>
              <a:t>kepada</a:t>
            </a:r>
            <a:r>
              <a:rPr lang="en-GB" dirty="0" smtClean="0"/>
              <a:t> </a:t>
            </a:r>
            <a:r>
              <a:rPr lang="en-GB" dirty="0" err="1" smtClean="0"/>
              <a:t>keluarga</a:t>
            </a:r>
            <a:r>
              <a:rPr lang="en-GB" dirty="0" smtClean="0"/>
              <a:t>. </a:t>
            </a:r>
            <a:endParaRPr lang="en-US" dirty="0" smtClean="0"/>
          </a:p>
          <a:p>
            <a:pPr marL="514350" indent="-514350"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meringankan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: </a:t>
            </a:r>
            <a:r>
              <a:rPr lang="en-US" dirty="0" err="1" smtClean="0"/>
              <a:t>rawat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, </a:t>
            </a:r>
            <a:r>
              <a:rPr lang="en-US" dirty="0" err="1" smtClean="0"/>
              <a:t>rawat</a:t>
            </a:r>
            <a:r>
              <a:rPr lang="en-US" dirty="0" smtClean="0"/>
              <a:t> </a:t>
            </a:r>
            <a:r>
              <a:rPr lang="en-US" dirty="0" err="1" smtClean="0"/>
              <a:t>inap</a:t>
            </a:r>
            <a:endParaRPr lang="en-US" dirty="0" smtClean="0"/>
          </a:p>
          <a:p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→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→ </a:t>
            </a:r>
            <a:r>
              <a:rPr lang="en-US" dirty="0" err="1" smtClean="0"/>
              <a:t>jamkes</a:t>
            </a:r>
            <a:r>
              <a:rPr lang="en-US" dirty="0" smtClean="0"/>
              <a:t> </a:t>
            </a:r>
            <a:r>
              <a:rPr lang="en-US" dirty="0" err="1" smtClean="0"/>
              <a:t>maskin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Tatalaksana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: </a:t>
            </a:r>
            <a:r>
              <a:rPr lang="en-US" dirty="0" err="1" smtClean="0"/>
              <a:t>demam</a:t>
            </a:r>
            <a:r>
              <a:rPr lang="en-US" dirty="0" smtClean="0"/>
              <a:t>,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mengantuk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endParaRPr lang="en-US" dirty="0" smtClean="0"/>
          </a:p>
          <a:p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pemasungan→waspada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endParaRPr lang="en-US" dirty="0" smtClean="0"/>
          </a:p>
          <a:p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gawat</a:t>
            </a:r>
            <a:r>
              <a:rPr lang="en-US" dirty="0" smtClean="0"/>
              <a:t> </a:t>
            </a:r>
            <a:r>
              <a:rPr lang="en-US" dirty="0" err="1" smtClean="0"/>
              <a:t>darurat</a:t>
            </a:r>
            <a:r>
              <a:rPr lang="en-US" dirty="0" smtClean="0"/>
              <a:t> (</a:t>
            </a:r>
            <a:r>
              <a:rPr lang="en-US" dirty="0" err="1" smtClean="0"/>
              <a:t>fisik</a:t>
            </a:r>
            <a:r>
              <a:rPr lang="en-US" dirty="0" smtClean="0"/>
              <a:t>, </a:t>
            </a:r>
            <a:r>
              <a:rPr lang="en-US" dirty="0" err="1" smtClean="0"/>
              <a:t>psikiatri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Rujukan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Puskesmas</a:t>
            </a:r>
            <a:r>
              <a:rPr lang="en-US" dirty="0" smtClean="0"/>
              <a:t>/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  <a:r>
              <a:rPr lang="en-US" dirty="0" err="1" smtClean="0"/>
              <a:t>terdekat</a:t>
            </a:r>
            <a:endParaRPr lang="en-US" dirty="0" smtClean="0"/>
          </a:p>
          <a:p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fisik→RSU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psikiatri</a:t>
            </a:r>
            <a:r>
              <a:rPr lang="en-US" dirty="0" smtClean="0"/>
              <a:t> →RSJ.</a:t>
            </a:r>
          </a:p>
          <a:p>
            <a:r>
              <a:rPr lang="en-US" dirty="0" err="1" smtClean="0"/>
              <a:t>Persiapan</a:t>
            </a:r>
            <a:r>
              <a:rPr lang="en-US" dirty="0" smtClean="0"/>
              <a:t> :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, </a:t>
            </a: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, </a:t>
            </a:r>
            <a:r>
              <a:rPr lang="en-US" dirty="0" err="1" smtClean="0"/>
              <a:t>transportasi</a:t>
            </a:r>
            <a:endParaRPr lang="en-US" dirty="0" smtClean="0"/>
          </a:p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Rujukan</a:t>
            </a:r>
            <a:endParaRPr lang="en-US" dirty="0"/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277957"/>
            <a:ext cx="8839200" cy="5199042"/>
            <a:chOff x="1505" y="8596"/>
            <a:chExt cx="8610" cy="4931"/>
          </a:xfrm>
        </p:grpSpPr>
        <p:sp>
          <p:nvSpPr>
            <p:cNvPr id="1027" name="Text Box 58"/>
            <p:cNvSpPr txBox="1">
              <a:spLocks noChangeArrowheads="1"/>
            </p:cNvSpPr>
            <p:nvPr/>
          </p:nvSpPr>
          <p:spPr bwMode="auto">
            <a:xfrm>
              <a:off x="1505" y="8812"/>
              <a:ext cx="2188" cy="11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Puskesmas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,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poliklinik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,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dokter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praktek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dan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klinik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24 jam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" name="Text Box 59"/>
            <p:cNvSpPr txBox="1">
              <a:spLocks noChangeArrowheads="1"/>
            </p:cNvSpPr>
            <p:nvPr/>
          </p:nvSpPr>
          <p:spPr bwMode="auto">
            <a:xfrm>
              <a:off x="5116" y="8596"/>
              <a:ext cx="2188" cy="11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Rumah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sakit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yang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bekerja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sama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dengan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BPJS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Text Box 17"/>
            <p:cNvSpPr txBox="1">
              <a:spLocks noChangeArrowheads="1"/>
            </p:cNvSpPr>
            <p:nvPr/>
          </p:nvSpPr>
          <p:spPr bwMode="auto">
            <a:xfrm>
              <a:off x="5227" y="12549"/>
              <a:ext cx="2188" cy="6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masyarakat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0" name="Straight Arrow Connector 52"/>
            <p:cNvCxnSpPr>
              <a:cxnSpLocks noChangeShapeType="1"/>
            </p:cNvCxnSpPr>
            <p:nvPr/>
          </p:nvCxnSpPr>
          <p:spPr bwMode="auto">
            <a:xfrm>
              <a:off x="3858" y="8901"/>
              <a:ext cx="115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31" name="Straight Arrow Connector 31"/>
            <p:cNvCxnSpPr>
              <a:cxnSpLocks noChangeShapeType="1"/>
            </p:cNvCxnSpPr>
            <p:nvPr/>
          </p:nvCxnSpPr>
          <p:spPr bwMode="auto">
            <a:xfrm flipH="1">
              <a:off x="3858" y="9196"/>
              <a:ext cx="107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32" name="Straight Arrow Connector 57"/>
            <p:cNvCxnSpPr>
              <a:cxnSpLocks noChangeShapeType="1"/>
            </p:cNvCxnSpPr>
            <p:nvPr/>
          </p:nvCxnSpPr>
          <p:spPr bwMode="auto">
            <a:xfrm>
              <a:off x="7415" y="9008"/>
              <a:ext cx="115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33" name="Straight Arrow Connector 53"/>
            <p:cNvCxnSpPr>
              <a:cxnSpLocks noChangeShapeType="1"/>
            </p:cNvCxnSpPr>
            <p:nvPr/>
          </p:nvCxnSpPr>
          <p:spPr bwMode="auto">
            <a:xfrm flipH="1">
              <a:off x="7415" y="9263"/>
              <a:ext cx="107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34" name="Text Box 43"/>
            <p:cNvSpPr txBox="1">
              <a:spLocks noChangeArrowheads="1"/>
            </p:cNvSpPr>
            <p:nvPr/>
          </p:nvSpPr>
          <p:spPr bwMode="auto">
            <a:xfrm>
              <a:off x="3787" y="9374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Rujuk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balik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Text Box 62"/>
            <p:cNvSpPr txBox="1">
              <a:spLocks noChangeArrowheads="1"/>
            </p:cNvSpPr>
            <p:nvPr/>
          </p:nvSpPr>
          <p:spPr bwMode="auto">
            <a:xfrm>
              <a:off x="7348" y="9253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Rujuk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balik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6" name="Straight Arrow Connector 23"/>
            <p:cNvCxnSpPr>
              <a:cxnSpLocks noChangeShapeType="1"/>
            </p:cNvCxnSpPr>
            <p:nvPr/>
          </p:nvCxnSpPr>
          <p:spPr bwMode="auto">
            <a:xfrm flipV="1">
              <a:off x="6358" y="9810"/>
              <a:ext cx="0" cy="237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37" name="Straight Arrow Connector 14"/>
            <p:cNvCxnSpPr>
              <a:cxnSpLocks noChangeShapeType="1"/>
            </p:cNvCxnSpPr>
            <p:nvPr/>
          </p:nvCxnSpPr>
          <p:spPr bwMode="auto">
            <a:xfrm flipH="1">
              <a:off x="2527" y="13051"/>
              <a:ext cx="27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8" name="Straight Arrow Connector 15"/>
            <p:cNvCxnSpPr>
              <a:cxnSpLocks noChangeShapeType="1"/>
            </p:cNvCxnSpPr>
            <p:nvPr/>
          </p:nvCxnSpPr>
          <p:spPr bwMode="auto">
            <a:xfrm flipH="1">
              <a:off x="7415" y="12983"/>
              <a:ext cx="27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9" name="Straight Arrow Connector 24"/>
            <p:cNvCxnSpPr>
              <a:cxnSpLocks noChangeShapeType="1"/>
            </p:cNvCxnSpPr>
            <p:nvPr/>
          </p:nvCxnSpPr>
          <p:spPr bwMode="auto">
            <a:xfrm flipV="1">
              <a:off x="2527" y="10182"/>
              <a:ext cx="0" cy="28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40" name="Straight Arrow Connector 30"/>
            <p:cNvCxnSpPr>
              <a:cxnSpLocks noChangeShapeType="1"/>
            </p:cNvCxnSpPr>
            <p:nvPr/>
          </p:nvCxnSpPr>
          <p:spPr bwMode="auto">
            <a:xfrm flipV="1">
              <a:off x="10115" y="10182"/>
              <a:ext cx="0" cy="283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41" name="Straight Arrow Connector 28"/>
            <p:cNvCxnSpPr>
              <a:cxnSpLocks noChangeShapeType="1"/>
            </p:cNvCxnSpPr>
            <p:nvPr/>
          </p:nvCxnSpPr>
          <p:spPr bwMode="auto">
            <a:xfrm>
              <a:off x="2839" y="10169"/>
              <a:ext cx="0" cy="26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42" name="Straight Arrow Connector 29"/>
            <p:cNvCxnSpPr>
              <a:cxnSpLocks noChangeShapeType="1"/>
            </p:cNvCxnSpPr>
            <p:nvPr/>
          </p:nvCxnSpPr>
          <p:spPr bwMode="auto">
            <a:xfrm>
              <a:off x="9849" y="10097"/>
              <a:ext cx="0" cy="26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43" name="Straight Arrow Connector 18"/>
            <p:cNvCxnSpPr>
              <a:cxnSpLocks noChangeShapeType="1"/>
            </p:cNvCxnSpPr>
            <p:nvPr/>
          </p:nvCxnSpPr>
          <p:spPr bwMode="auto">
            <a:xfrm>
              <a:off x="2839" y="12732"/>
              <a:ext cx="238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44" name="Straight Arrow Connector 19"/>
            <p:cNvCxnSpPr>
              <a:cxnSpLocks noChangeShapeType="1"/>
            </p:cNvCxnSpPr>
            <p:nvPr/>
          </p:nvCxnSpPr>
          <p:spPr bwMode="auto">
            <a:xfrm flipH="1">
              <a:off x="7415" y="12768"/>
              <a:ext cx="243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45" name="Text Box 20"/>
            <p:cNvSpPr txBox="1">
              <a:spLocks noChangeArrowheads="1"/>
            </p:cNvSpPr>
            <p:nvPr/>
          </p:nvSpPr>
          <p:spPr bwMode="auto">
            <a:xfrm>
              <a:off x="2940" y="11315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pulang</a:t>
              </a:r>
              <a:endPara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6" name="Text Box 21"/>
            <p:cNvSpPr txBox="1">
              <a:spLocks noChangeArrowheads="1"/>
            </p:cNvSpPr>
            <p:nvPr/>
          </p:nvSpPr>
          <p:spPr bwMode="auto">
            <a:xfrm>
              <a:off x="8488" y="11315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pulang</a:t>
              </a:r>
              <a:endParaRPr kumimoji="0" lang="en-US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7" name="Text Box 13"/>
            <p:cNvSpPr txBox="1">
              <a:spLocks noChangeArrowheads="1"/>
            </p:cNvSpPr>
            <p:nvPr/>
          </p:nvSpPr>
          <p:spPr bwMode="auto">
            <a:xfrm>
              <a:off x="3180" y="13172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berobat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8" name="Text Box 16"/>
            <p:cNvSpPr txBox="1">
              <a:spLocks noChangeArrowheads="1"/>
            </p:cNvSpPr>
            <p:nvPr/>
          </p:nvSpPr>
          <p:spPr bwMode="auto">
            <a:xfrm>
              <a:off x="8570" y="13051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emergency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9" name="Text Box 22"/>
            <p:cNvSpPr txBox="1">
              <a:spLocks noChangeArrowheads="1"/>
            </p:cNvSpPr>
            <p:nvPr/>
          </p:nvSpPr>
          <p:spPr bwMode="auto">
            <a:xfrm>
              <a:off x="6358" y="11044"/>
              <a:ext cx="1223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emergency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50" name="Text Box 60"/>
          <p:cNvSpPr txBox="1">
            <a:spLocks noChangeArrowheads="1"/>
          </p:cNvSpPr>
          <p:nvPr/>
        </p:nvSpPr>
        <p:spPr bwMode="auto">
          <a:xfrm>
            <a:off x="7391400" y="1447800"/>
            <a:ext cx="17526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Rumah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sakit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jiwa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Text Box 61"/>
          <p:cNvSpPr txBox="1">
            <a:spLocks noChangeArrowheads="1"/>
          </p:cNvSpPr>
          <p:nvPr/>
        </p:nvSpPr>
        <p:spPr bwMode="auto">
          <a:xfrm>
            <a:off x="2438400" y="1066801"/>
            <a:ext cx="9906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rujukan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2" name="Text Box 61"/>
          <p:cNvSpPr txBox="1">
            <a:spLocks noChangeArrowheads="1"/>
          </p:cNvSpPr>
          <p:nvPr/>
        </p:nvSpPr>
        <p:spPr bwMode="auto">
          <a:xfrm>
            <a:off x="6172200" y="1066800"/>
            <a:ext cx="106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rujukan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Kunjungan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Tujuan</a:t>
            </a:r>
            <a:endParaRPr lang="en-US" dirty="0" smtClean="0"/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en-GB" dirty="0" err="1" smtClean="0">
                <a:ea typeface="Calibri"/>
                <a:cs typeface="Arial"/>
              </a:rPr>
              <a:t>memberikan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perawatan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di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rumah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sampai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dengan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pasien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mandiri</a:t>
            </a:r>
            <a:endParaRPr lang="en-US" dirty="0" smtClean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en-GB" dirty="0" err="1" smtClean="0">
                <a:ea typeface="Calibri"/>
                <a:cs typeface="Arial"/>
              </a:rPr>
              <a:t>mengajarkan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ketrampilan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dasar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kepada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pasien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keluarga</a:t>
            </a:r>
            <a:endParaRPr lang="en-US" dirty="0" smtClean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en-GB" dirty="0" err="1" smtClean="0">
                <a:ea typeface="Calibri"/>
                <a:cs typeface="Arial"/>
              </a:rPr>
              <a:t>memberikan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edukasi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kepada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pasien</a:t>
            </a:r>
            <a:r>
              <a:rPr lang="en-GB" dirty="0" smtClean="0">
                <a:ea typeface="Calibri"/>
                <a:cs typeface="Arial"/>
              </a:rPr>
              <a:t>, </a:t>
            </a:r>
            <a:r>
              <a:rPr lang="en-GB" dirty="0" err="1" smtClean="0">
                <a:ea typeface="Calibri"/>
                <a:cs typeface="Arial"/>
              </a:rPr>
              <a:t>keluarga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masyarakat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sebagai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upaya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promosi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pencegahan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gangguan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jiwa</a:t>
            </a:r>
            <a:endParaRPr lang="en-US" dirty="0" smtClean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en-GB" dirty="0" err="1" smtClean="0">
                <a:ea typeface="Calibri"/>
                <a:cs typeface="Arial"/>
              </a:rPr>
              <a:t>memberikan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dukungan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dalam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pengelolaan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kesehatan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jiwa</a:t>
            </a:r>
            <a:r>
              <a:rPr lang="en-GB" dirty="0" smtClean="0">
                <a:ea typeface="Calibri"/>
                <a:cs typeface="Arial"/>
              </a:rPr>
              <a:t> </a:t>
            </a:r>
            <a:r>
              <a:rPr lang="en-GB" dirty="0" err="1" smtClean="0">
                <a:ea typeface="Calibri"/>
                <a:cs typeface="Arial"/>
              </a:rPr>
              <a:t>keluarga</a:t>
            </a:r>
            <a:endParaRPr lang="en-US" dirty="0" smtClean="0">
              <a:ea typeface="Calibri"/>
              <a:cs typeface="Times New Roman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Residensial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Day Care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Layanan</a:t>
            </a:r>
            <a:r>
              <a:rPr lang="en-US" b="1" dirty="0" smtClean="0"/>
              <a:t> </a:t>
            </a:r>
            <a:r>
              <a:rPr lang="en-US" b="1" dirty="0" err="1" smtClean="0"/>
              <a:t>Residensial</a:t>
            </a:r>
            <a:endParaRPr lang="en-US" b="1" dirty="0" smtClean="0"/>
          </a:p>
          <a:p>
            <a:pPr>
              <a:buFontTx/>
              <a:buChar char="-"/>
            </a:pPr>
            <a:r>
              <a:rPr lang="en-US" dirty="0" smtClean="0"/>
              <a:t>ODGJ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merawat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“trauma”</a:t>
            </a:r>
          </a:p>
          <a:p>
            <a:pPr>
              <a:buNone/>
            </a:pPr>
            <a:r>
              <a:rPr lang="en-US" dirty="0" err="1" smtClean="0"/>
              <a:t>Bentuk</a:t>
            </a:r>
            <a:r>
              <a:rPr lang="en-US" dirty="0" smtClean="0"/>
              <a:t> :</a:t>
            </a:r>
          </a:p>
          <a:p>
            <a:pPr lvl="0">
              <a:buFontTx/>
              <a:buChar char="-"/>
            </a:pPr>
            <a:r>
              <a:rPr lang="en-GB" dirty="0" err="1" smtClean="0"/>
              <a:t>Fasilitas</a:t>
            </a:r>
            <a:r>
              <a:rPr lang="en-GB" dirty="0" smtClean="0"/>
              <a:t> </a:t>
            </a:r>
            <a:r>
              <a:rPr lang="en-GB" dirty="0" err="1" smtClean="0"/>
              <a:t>perumahan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komunitas</a:t>
            </a:r>
            <a:endParaRPr lang="en-US" dirty="0" smtClean="0"/>
          </a:p>
          <a:p>
            <a:pPr lvl="0">
              <a:buFontTx/>
              <a:buChar char="-"/>
            </a:pPr>
            <a:r>
              <a:rPr lang="en-GB" dirty="0" err="1" smtClean="0"/>
              <a:t>Kelompok</a:t>
            </a:r>
            <a:r>
              <a:rPr lang="en-GB" dirty="0" smtClean="0"/>
              <a:t> </a:t>
            </a:r>
            <a:r>
              <a:rPr lang="en-GB" dirty="0" err="1" smtClean="0"/>
              <a:t>tinggal</a:t>
            </a:r>
            <a:r>
              <a:rPr lang="en-GB" dirty="0" smtClean="0"/>
              <a:t>/</a:t>
            </a:r>
            <a:r>
              <a:rPr lang="en-GB" dirty="0" err="1" smtClean="0"/>
              <a:t>hidup</a:t>
            </a:r>
            <a:r>
              <a:rPr lang="en-GB" dirty="0" smtClean="0"/>
              <a:t> </a:t>
            </a:r>
            <a:r>
              <a:rPr lang="en-GB" dirty="0" err="1" smtClean="0"/>
              <a:t>berkelompok</a:t>
            </a:r>
            <a:r>
              <a:rPr lang="en-GB" dirty="0" smtClean="0"/>
              <a:t> (</a:t>
            </a:r>
            <a:r>
              <a:rPr lang="en-GB" i="1" dirty="0" smtClean="0"/>
              <a:t>group homes</a:t>
            </a:r>
            <a:r>
              <a:rPr lang="en-GB" dirty="0" smtClean="0"/>
              <a:t>)</a:t>
            </a:r>
          </a:p>
          <a:p>
            <a:pPr lvl="0">
              <a:buNone/>
            </a:pPr>
            <a:r>
              <a:rPr lang="en-GB" dirty="0" smtClean="0"/>
              <a:t>-</a:t>
            </a:r>
            <a:r>
              <a:rPr lang="en-US" dirty="0" smtClean="0"/>
              <a:t>   </a:t>
            </a:r>
            <a:r>
              <a:rPr lang="en-GB" dirty="0" err="1" smtClean="0"/>
              <a:t>Panti</a:t>
            </a:r>
            <a:r>
              <a:rPr lang="en-GB" dirty="0" smtClean="0"/>
              <a:t> </a:t>
            </a:r>
            <a:r>
              <a:rPr lang="en-GB" dirty="0" smtClean="0"/>
              <a:t>(</a:t>
            </a:r>
            <a:r>
              <a:rPr lang="en-GB" i="1" dirty="0" smtClean="0"/>
              <a:t>boarding home</a:t>
            </a:r>
            <a:r>
              <a:rPr lang="en-GB" dirty="0" smtClean="0"/>
              <a:t>)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rumah</a:t>
            </a:r>
            <a:r>
              <a:rPr lang="en-GB" dirty="0" smtClean="0"/>
              <a:t> </a:t>
            </a:r>
            <a:r>
              <a:rPr lang="en-GB" dirty="0" err="1" smtClean="0"/>
              <a:t>singgah</a:t>
            </a:r>
            <a:r>
              <a:rPr lang="en-GB" dirty="0" smtClean="0"/>
              <a:t>/</a:t>
            </a:r>
            <a:r>
              <a:rPr lang="en-GB" dirty="0" err="1" smtClean="0"/>
              <a:t>rumah</a:t>
            </a:r>
            <a:r>
              <a:rPr lang="en-GB" dirty="0" smtClean="0"/>
              <a:t> </a:t>
            </a:r>
            <a:r>
              <a:rPr lang="en-GB" dirty="0" err="1" smtClean="0"/>
              <a:t>antara</a:t>
            </a:r>
            <a:r>
              <a:rPr lang="en-GB" dirty="0" smtClean="0"/>
              <a:t> (</a:t>
            </a:r>
            <a:r>
              <a:rPr lang="en-GB" i="1" dirty="0" smtClean="0"/>
              <a:t>halfway house</a:t>
            </a:r>
            <a:r>
              <a:rPr lang="en-GB" dirty="0" smtClean="0"/>
              <a:t>)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Residensial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Day Care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Layanan</a:t>
            </a:r>
            <a:r>
              <a:rPr lang="en-US" b="1" dirty="0" smtClean="0"/>
              <a:t> </a:t>
            </a:r>
            <a:r>
              <a:rPr lang="en-US" b="1" dirty="0" err="1" smtClean="0"/>
              <a:t>Residensial</a:t>
            </a:r>
            <a:endParaRPr lang="en-US" b="1" dirty="0" smtClean="0"/>
          </a:p>
          <a:p>
            <a:pPr>
              <a:buFontTx/>
              <a:buChar char="-"/>
            </a:pPr>
            <a:r>
              <a:rPr lang="en-US" dirty="0" err="1" smtClean="0"/>
              <a:t>Pengganti</a:t>
            </a:r>
            <a:r>
              <a:rPr lang="en-US" dirty="0" smtClean="0"/>
              <a:t> </a:t>
            </a:r>
            <a:r>
              <a:rPr lang="en-US" dirty="0" err="1" smtClean="0"/>
              <a:t>perawatan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RSJ</a:t>
            </a:r>
          </a:p>
          <a:p>
            <a:pPr>
              <a:buFontTx/>
              <a:buChar char="-"/>
            </a:pPr>
            <a:r>
              <a:rPr lang="en-GB" dirty="0" err="1" smtClean="0"/>
              <a:t>Kesempatan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memilih</a:t>
            </a:r>
            <a:r>
              <a:rPr lang="en-GB" dirty="0" smtClean="0"/>
              <a:t>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berhubungan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tingkat</a:t>
            </a:r>
            <a:r>
              <a:rPr lang="en-GB" dirty="0" smtClean="0"/>
              <a:t> </a:t>
            </a:r>
            <a:r>
              <a:rPr lang="en-GB" dirty="0" err="1" smtClean="0"/>
              <a:t>kepuasan</a:t>
            </a:r>
            <a:r>
              <a:rPr lang="en-GB" dirty="0" smtClean="0"/>
              <a:t>, </a:t>
            </a:r>
            <a:r>
              <a:rPr lang="en-GB" dirty="0" err="1" smtClean="0"/>
              <a:t>stabilitas</a:t>
            </a:r>
            <a:r>
              <a:rPr lang="en-GB" dirty="0" smtClean="0"/>
              <a:t> </a:t>
            </a:r>
            <a:r>
              <a:rPr lang="en-GB" dirty="0" err="1" smtClean="0"/>
              <a:t>tempat</a:t>
            </a:r>
            <a:r>
              <a:rPr lang="en-GB" dirty="0" smtClean="0"/>
              <a:t> </a:t>
            </a:r>
            <a:r>
              <a:rPr lang="en-GB" dirty="0" err="1" smtClean="0"/>
              <a:t>tinggal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kesejahteraan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emosi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smtClean="0"/>
              <a:t>Target </a:t>
            </a:r>
            <a:r>
              <a:rPr lang="en-GB" dirty="0" err="1" smtClean="0"/>
              <a:t>utama</a:t>
            </a:r>
            <a:r>
              <a:rPr lang="en-GB" dirty="0" smtClean="0"/>
              <a:t> </a:t>
            </a:r>
            <a:r>
              <a:rPr lang="en-GB" dirty="0" smtClean="0"/>
              <a:t>: </a:t>
            </a:r>
            <a:r>
              <a:rPr lang="en-GB" dirty="0" err="1" smtClean="0"/>
              <a:t>mencapai</a:t>
            </a:r>
            <a:r>
              <a:rPr lang="en-GB" dirty="0" smtClean="0"/>
              <a:t> </a:t>
            </a:r>
            <a:r>
              <a:rPr lang="en-GB" dirty="0" err="1" smtClean="0"/>
              <a:t>kemandirian</a:t>
            </a:r>
            <a:r>
              <a:rPr lang="en-GB" dirty="0" smtClean="0"/>
              <a:t> optimal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Terapeutik</a:t>
            </a:r>
            <a:endParaRPr lang="en-US" dirty="0"/>
          </a:p>
        </p:txBody>
      </p:sp>
      <p:pic>
        <p:nvPicPr>
          <p:cNvPr id="5" name="Picture 4" descr="Description: Home Setting4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35052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724400" y="1905000"/>
            <a:ext cx="3962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/>
              <a:t>Lingkungan</a:t>
            </a:r>
            <a:r>
              <a:rPr lang="en-GB" sz="2800" dirty="0" smtClean="0"/>
              <a:t> </a:t>
            </a:r>
            <a:r>
              <a:rPr lang="en-GB" sz="2800" dirty="0" err="1" smtClean="0"/>
              <a:t>terapeutik</a:t>
            </a:r>
            <a:r>
              <a:rPr lang="en-GB" sz="2800" dirty="0" smtClean="0"/>
              <a:t> : </a:t>
            </a:r>
            <a:r>
              <a:rPr lang="en-GB" sz="2800" dirty="0" err="1" smtClean="0"/>
              <a:t>keterlibatan</a:t>
            </a:r>
            <a:r>
              <a:rPr lang="en-GB" sz="2800" dirty="0" smtClean="0"/>
              <a:t>, </a:t>
            </a:r>
            <a:endParaRPr lang="en-GB" sz="2800" dirty="0" smtClean="0"/>
          </a:p>
          <a:p>
            <a:r>
              <a:rPr lang="en-GB" sz="2800" dirty="0" err="1" smtClean="0"/>
              <a:t>saling</a:t>
            </a:r>
            <a:r>
              <a:rPr lang="en-GB" sz="2800" dirty="0" smtClean="0"/>
              <a:t> </a:t>
            </a:r>
            <a:r>
              <a:rPr lang="en-GB" sz="2800" dirty="0" err="1" smtClean="0"/>
              <a:t>menghormati</a:t>
            </a:r>
            <a:r>
              <a:rPr lang="en-GB" sz="2800" dirty="0" smtClean="0"/>
              <a:t>, </a:t>
            </a:r>
            <a:r>
              <a:rPr lang="en-GB" sz="2800" dirty="0" err="1" smtClean="0"/>
              <a:t>tanggung</a:t>
            </a:r>
            <a:r>
              <a:rPr lang="en-GB" sz="2800" dirty="0" smtClean="0"/>
              <a:t> </a:t>
            </a:r>
            <a:r>
              <a:rPr lang="en-GB" sz="2800" dirty="0" err="1" smtClean="0"/>
              <a:t>jawab</a:t>
            </a:r>
            <a:r>
              <a:rPr lang="en-GB" sz="2800" dirty="0" smtClean="0"/>
              <a:t>, </a:t>
            </a:r>
            <a:r>
              <a:rPr lang="en-GB" sz="2800" dirty="0" err="1" smtClean="0"/>
              <a:t>sosialisasi</a:t>
            </a:r>
            <a:r>
              <a:rPr lang="en-GB" sz="2800" dirty="0" smtClean="0"/>
              <a:t>,</a:t>
            </a:r>
          </a:p>
          <a:p>
            <a:r>
              <a:rPr lang="en-GB" sz="2800" dirty="0" err="1" smtClean="0"/>
              <a:t>e</a:t>
            </a:r>
            <a:r>
              <a:rPr lang="en-GB" sz="2800" dirty="0" err="1" smtClean="0"/>
              <a:t>mpati</a:t>
            </a:r>
            <a:r>
              <a:rPr lang="en-GB" sz="2800" dirty="0" smtClean="0"/>
              <a:t>,</a:t>
            </a:r>
            <a:endParaRPr lang="en-US" sz="2800" dirty="0" smtClean="0"/>
          </a:p>
          <a:p>
            <a:endParaRPr lang="en-US" sz="2800" dirty="0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BEBA8EAE-BF5A-486C-A8C5-ECC9F3942E4B}">
                <a14:imgProps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rId27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86200"/>
            <a:ext cx="34290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r>
              <a:rPr lang="en-US" dirty="0" err="1" smtClean="0"/>
              <a:t>Pemasungan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berat</a:t>
            </a:r>
            <a:endParaRPr lang="en-US" dirty="0" smtClean="0"/>
          </a:p>
          <a:p>
            <a:r>
              <a:rPr lang="en-US" dirty="0" err="1" smtClean="0"/>
              <a:t>Penyebab</a:t>
            </a:r>
            <a:r>
              <a:rPr lang="en-US" dirty="0" smtClean="0"/>
              <a:t> : </a:t>
            </a:r>
            <a:r>
              <a:rPr lang="en-US" dirty="0" err="1" smtClean="0"/>
              <a:t>agresifitas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6" descr="http://www.peristiwa.co/wp-content/uploads/pasung_kompas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0" y="1447800"/>
            <a:ext cx="4381500" cy="2571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psikoedukasi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latihan</a:t>
            </a:r>
            <a:r>
              <a:rPr lang="en-GB" dirty="0" smtClean="0"/>
              <a:t> </a:t>
            </a:r>
            <a:r>
              <a:rPr lang="en-GB" dirty="0" err="1" smtClean="0"/>
              <a:t>keterampilan</a:t>
            </a:r>
            <a:r>
              <a:rPr lang="en-GB" dirty="0" smtClean="0"/>
              <a:t> </a:t>
            </a:r>
            <a:r>
              <a:rPr lang="en-GB" dirty="0" err="1" smtClean="0"/>
              <a:t>sosial</a:t>
            </a:r>
            <a:endParaRPr lang="en-GB" dirty="0" smtClean="0"/>
          </a:p>
          <a:p>
            <a:r>
              <a:rPr lang="en-GB" dirty="0" err="1" smtClean="0"/>
              <a:t>terapi</a:t>
            </a:r>
            <a:r>
              <a:rPr lang="en-GB" dirty="0" smtClean="0"/>
              <a:t> </a:t>
            </a:r>
            <a:r>
              <a:rPr lang="en-GB" dirty="0" err="1" smtClean="0"/>
              <a:t>rekreasi</a:t>
            </a:r>
            <a:endParaRPr lang="en-GB" dirty="0" smtClean="0"/>
          </a:p>
          <a:p>
            <a:r>
              <a:rPr lang="en-GB" dirty="0" err="1" smtClean="0"/>
              <a:t>terapi</a:t>
            </a:r>
            <a:r>
              <a:rPr lang="en-GB" dirty="0" smtClean="0"/>
              <a:t> </a:t>
            </a:r>
            <a:r>
              <a:rPr lang="en-GB" dirty="0" err="1" smtClean="0"/>
              <a:t>kreasi</a:t>
            </a:r>
            <a:r>
              <a:rPr lang="en-GB" dirty="0" smtClean="0"/>
              <a:t> </a:t>
            </a:r>
            <a:r>
              <a:rPr lang="en-GB" dirty="0" err="1" smtClean="0"/>
              <a:t>seni</a:t>
            </a:r>
            <a:endParaRPr lang="en-GB" dirty="0" smtClean="0"/>
          </a:p>
          <a:p>
            <a:r>
              <a:rPr lang="en-GB" dirty="0" err="1" smtClean="0"/>
              <a:t>terapi</a:t>
            </a:r>
            <a:r>
              <a:rPr lang="en-GB" dirty="0" smtClean="0"/>
              <a:t> </a:t>
            </a:r>
            <a:r>
              <a:rPr lang="en-GB" dirty="0" err="1" smtClean="0"/>
              <a:t>membaca</a:t>
            </a:r>
            <a:endParaRPr lang="en-GB" dirty="0" smtClean="0"/>
          </a:p>
          <a:p>
            <a:r>
              <a:rPr lang="en-GB" i="1" dirty="0" smtClean="0"/>
              <a:t>Pet therapy</a:t>
            </a:r>
          </a:p>
          <a:p>
            <a:r>
              <a:rPr lang="en-GB" i="1" dirty="0" smtClean="0"/>
              <a:t>Plant therapy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Day Care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Perawatan</a:t>
            </a:r>
            <a:r>
              <a:rPr lang="en-GB" dirty="0" smtClean="0"/>
              <a:t> </a:t>
            </a:r>
            <a:r>
              <a:rPr lang="en-GB" dirty="0" err="1" smtClean="0"/>
              <a:t>akut</a:t>
            </a:r>
            <a:r>
              <a:rPr lang="en-GB" dirty="0" smtClean="0"/>
              <a:t> </a:t>
            </a:r>
            <a:r>
              <a:rPr lang="en-GB" dirty="0" err="1" smtClean="0"/>
              <a:t>harian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RS</a:t>
            </a:r>
            <a:endParaRPr lang="en-US" dirty="0" smtClean="0"/>
          </a:p>
          <a:p>
            <a:r>
              <a:rPr lang="en-GB" dirty="0" err="1" smtClean="0"/>
              <a:t>Perawatan</a:t>
            </a:r>
            <a:r>
              <a:rPr lang="en-GB" dirty="0" smtClean="0"/>
              <a:t> </a:t>
            </a:r>
            <a:r>
              <a:rPr lang="en-GB" dirty="0" err="1" smtClean="0"/>
              <a:t>transisi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RS</a:t>
            </a:r>
            <a:endParaRPr lang="en-US" dirty="0" smtClean="0"/>
          </a:p>
          <a:p>
            <a:r>
              <a:rPr lang="en-GB" dirty="0" smtClean="0"/>
              <a:t>Program </a:t>
            </a:r>
            <a:r>
              <a:rPr lang="en-GB" dirty="0" err="1" smtClean="0"/>
              <a:t>rehabilitasi</a:t>
            </a:r>
            <a:r>
              <a:rPr lang="en-GB" dirty="0" smtClean="0"/>
              <a:t> </a:t>
            </a:r>
            <a:r>
              <a:rPr lang="en-GB" dirty="0" err="1" smtClean="0"/>
              <a:t>vokasional</a:t>
            </a:r>
            <a:endParaRPr lang="en-US" dirty="0" smtClean="0"/>
          </a:p>
          <a:p>
            <a:r>
              <a:rPr lang="en-GB" dirty="0" err="1" smtClean="0"/>
              <a:t>Pusat</a:t>
            </a:r>
            <a:r>
              <a:rPr lang="en-GB" dirty="0" smtClean="0"/>
              <a:t> </a:t>
            </a:r>
            <a:r>
              <a:rPr lang="en-GB" dirty="0" err="1" smtClean="0"/>
              <a:t>layanan</a:t>
            </a:r>
            <a:r>
              <a:rPr lang="en-GB" dirty="0" smtClean="0"/>
              <a:t> </a:t>
            </a:r>
            <a:r>
              <a:rPr lang="en-GB" i="1" dirty="0" smtClean="0"/>
              <a:t>day care</a:t>
            </a:r>
            <a:endParaRPr lang="en-US" dirty="0" smtClean="0"/>
          </a:p>
          <a:p>
            <a:r>
              <a:rPr lang="en-GB" dirty="0" err="1" smtClean="0"/>
              <a:t>Layanan</a:t>
            </a:r>
            <a:r>
              <a:rPr lang="en-GB" dirty="0" smtClean="0"/>
              <a:t> </a:t>
            </a:r>
            <a:r>
              <a:rPr lang="en-GB" i="1" dirty="0" smtClean="0"/>
              <a:t>step up and step </a:t>
            </a:r>
            <a:r>
              <a:rPr lang="en-GB" i="1" dirty="0" smtClean="0"/>
              <a:t>down </a:t>
            </a:r>
            <a:r>
              <a:rPr lang="en-GB" dirty="0" smtClean="0"/>
              <a:t>: </a:t>
            </a:r>
            <a:r>
              <a:rPr lang="en-GB" dirty="0" err="1" smtClean="0"/>
              <a:t>rumah</a:t>
            </a:r>
            <a:r>
              <a:rPr lang="en-GB" dirty="0" smtClean="0"/>
              <a:t> </a:t>
            </a:r>
            <a:r>
              <a:rPr lang="en-GB" dirty="0" err="1" smtClean="0"/>
              <a:t>antara</a:t>
            </a:r>
            <a:endParaRPr lang="en-GB" i="1" dirty="0" smtClean="0"/>
          </a:p>
          <a:p>
            <a:r>
              <a:rPr lang="en-GB" i="1" dirty="0" smtClean="0"/>
              <a:t>Drop in </a:t>
            </a:r>
            <a:r>
              <a:rPr lang="en-GB" i="1" dirty="0" err="1" smtClean="0"/>
              <a:t>center</a:t>
            </a:r>
            <a:r>
              <a:rPr lang="en-GB" i="1" dirty="0" smtClean="0"/>
              <a:t> </a:t>
            </a:r>
            <a:r>
              <a:rPr lang="en-GB" dirty="0" smtClean="0"/>
              <a:t>: </a:t>
            </a:r>
            <a:r>
              <a:rPr lang="en-GB" dirty="0" smtClean="0"/>
              <a:t>Unit </a:t>
            </a:r>
            <a:r>
              <a:rPr lang="en-GB" dirty="0" err="1" smtClean="0"/>
              <a:t>Informasi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Layanan</a:t>
            </a:r>
            <a:r>
              <a:rPr lang="en-GB" dirty="0" smtClean="0"/>
              <a:t> </a:t>
            </a:r>
            <a:r>
              <a:rPr lang="en-GB" dirty="0" err="1" smtClean="0"/>
              <a:t>Sosial</a:t>
            </a:r>
            <a:r>
              <a:rPr lang="en-GB" dirty="0" smtClean="0"/>
              <a:t> (UILS)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id-ID" smtClean="0">
                <a:solidFill>
                  <a:srgbClr val="C00000"/>
                </a:solidFill>
                <a:latin typeface="Berlin Sans FB" pitchFamily="34" charset="0"/>
              </a:rPr>
              <a:t>Day Care Centre</a:t>
            </a:r>
          </a:p>
        </p:txBody>
      </p:sp>
      <p:pic>
        <p:nvPicPr>
          <p:cNvPr id="4" name="Picture 4" descr="D:\Uci\KPSI\KPSI (1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5347320" cy="4010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5" descr="D:\Uci\KPSI\KPSI (1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505200"/>
            <a:ext cx="4267200" cy="32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Flowchart: Connector 5"/>
          <p:cNvSpPr/>
          <p:nvPr/>
        </p:nvSpPr>
        <p:spPr>
          <a:xfrm>
            <a:off x="5867400" y="4508500"/>
            <a:ext cx="2160588" cy="72072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Rehabilitasi</a:t>
            </a:r>
            <a:r>
              <a:rPr lang="en-US" dirty="0" smtClean="0"/>
              <a:t> </a:t>
            </a:r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smtClean="0"/>
              <a:t>Pemasungan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pemasungan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endParaRPr lang="en-US" dirty="0" smtClean="0"/>
          </a:p>
          <a:p>
            <a:r>
              <a:rPr lang="en-US" dirty="0" err="1" smtClean="0"/>
              <a:t>Membina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r>
              <a:rPr lang="en-US" dirty="0" err="1" smtClean="0"/>
              <a:t>Melawan</a:t>
            </a:r>
            <a:r>
              <a:rPr lang="en-US" dirty="0" smtClean="0"/>
              <a:t> stigma </a:t>
            </a:r>
            <a:r>
              <a:rPr lang="en-US" dirty="0" err="1" smtClean="0"/>
              <a:t>diri</a:t>
            </a:r>
            <a:endParaRPr lang="en-US" dirty="0" smtClean="0"/>
          </a:p>
          <a:p>
            <a:r>
              <a:rPr lang="en-US" dirty="0" err="1" smtClean="0"/>
              <a:t>Mengenali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kekambuhan</a:t>
            </a:r>
            <a:endParaRPr lang="en-US" dirty="0" smtClean="0"/>
          </a:p>
          <a:p>
            <a:r>
              <a:rPr lang="en-US" dirty="0" err="1" smtClean="0"/>
              <a:t>Rehabilitas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Okupasi</a:t>
            </a:r>
            <a:endParaRPr lang="en-US" dirty="0" smtClean="0"/>
          </a:p>
          <a:p>
            <a:r>
              <a:rPr lang="en-US" dirty="0" err="1" smtClean="0"/>
              <a:t>Rehabilitasi</a:t>
            </a:r>
            <a:r>
              <a:rPr lang="en-US" dirty="0" smtClean="0"/>
              <a:t> </a:t>
            </a:r>
            <a:r>
              <a:rPr lang="en-US" dirty="0" err="1" smtClean="0"/>
              <a:t>Vokasional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533400"/>
            <a:ext cx="45720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Rehabilitasi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Vokasional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026" name="Picture 2" descr="F:\ANNA\Rehabilitasi\DSC01534.JPG"/>
          <p:cNvPicPr>
            <a:picLocks noChangeAspect="1" noChangeArrowheads="1"/>
          </p:cNvPicPr>
          <p:nvPr/>
        </p:nvPicPr>
        <p:blipFill>
          <a:blip r:embed="rId2" cstate="print"/>
          <a:srcRect l="13333" t="25556" r="9167"/>
          <a:stretch>
            <a:fillRect/>
          </a:stretch>
        </p:blipFill>
        <p:spPr bwMode="auto">
          <a:xfrm>
            <a:off x="0" y="76200"/>
            <a:ext cx="4267200" cy="3074219"/>
          </a:xfrm>
          <a:prstGeom prst="rect">
            <a:avLst/>
          </a:prstGeom>
          <a:noFill/>
        </p:spPr>
      </p:pic>
      <p:pic>
        <p:nvPicPr>
          <p:cNvPr id="1027" name="Picture 3" descr="F:\ANNA\Rehabilitasi\DSC03340.JPG"/>
          <p:cNvPicPr>
            <a:picLocks noChangeAspect="1" noChangeArrowheads="1"/>
          </p:cNvPicPr>
          <p:nvPr/>
        </p:nvPicPr>
        <p:blipFill>
          <a:blip r:embed="rId3" cstate="print"/>
          <a:srcRect l="34668" t="14793" r="15077"/>
          <a:stretch>
            <a:fillRect/>
          </a:stretch>
        </p:blipFill>
        <p:spPr bwMode="auto">
          <a:xfrm>
            <a:off x="5287429" y="2209800"/>
            <a:ext cx="3475571" cy="4419600"/>
          </a:xfrm>
          <a:prstGeom prst="rect">
            <a:avLst/>
          </a:prstGeom>
          <a:noFill/>
        </p:spPr>
      </p:pic>
      <p:pic>
        <p:nvPicPr>
          <p:cNvPr id="1025" name="Picture 1" descr="C:\Users\User\Downloads\IMG-20170426-WA0034.jpg"/>
          <p:cNvPicPr>
            <a:picLocks noChangeAspect="1" noChangeArrowheads="1"/>
          </p:cNvPicPr>
          <p:nvPr/>
        </p:nvPicPr>
        <p:blipFill>
          <a:blip r:embed="rId4"/>
          <a:srcRect l="14166" r="21667"/>
          <a:stretch>
            <a:fillRect/>
          </a:stretch>
        </p:blipFill>
        <p:spPr bwMode="auto">
          <a:xfrm>
            <a:off x="0" y="3176420"/>
            <a:ext cx="4267199" cy="373433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24200" y="2571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Menjahit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58674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Bertani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615011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Membuat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telur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asin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3810000" cy="1143000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chemeClr val="accent6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Ruang Pameran</a:t>
            </a:r>
            <a:endParaRPr lang="id-ID" dirty="0">
              <a:solidFill>
                <a:schemeClr val="accent6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1" name="Picture 3" descr="D:\Anthony\Pindahan Komp. Lama\New Folder (10)\New Folder (4)\leaflet Rehab\Rehabilitasi\DSC015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800" y="0"/>
            <a:ext cx="5283200" cy="3962400"/>
          </a:xfrm>
          <a:prstGeom prst="rect">
            <a:avLst/>
          </a:prstGeom>
          <a:noFill/>
        </p:spPr>
      </p:pic>
      <p:pic>
        <p:nvPicPr>
          <p:cNvPr id="2050" name="Picture 2" descr="D:\Anthony\Pindahan Komp. Lama\New Folder (10)\New Folder (4)\leaflet Rehab\Rehabilitasi\DSC01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43200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 l="14641" t="25000" r="39092" b="13542"/>
          <a:stretch>
            <a:fillRect/>
          </a:stretch>
        </p:blipFill>
        <p:spPr bwMode="auto">
          <a:xfrm>
            <a:off x="526942" y="287438"/>
            <a:ext cx="8083658" cy="60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 l="15227" t="25000" r="39092" b="14583"/>
          <a:stretch>
            <a:fillRect/>
          </a:stretch>
        </p:blipFill>
        <p:spPr bwMode="auto">
          <a:xfrm>
            <a:off x="825062" y="685800"/>
            <a:ext cx="7480738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Bersama</a:t>
            </a:r>
            <a:r>
              <a:rPr lang="id-ID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id-ID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  <a:cs typeface="Arial" pitchFamily="34" charset="0"/>
              </a:rPr>
              <a:t>Kita</a:t>
            </a:r>
            <a:r>
              <a:rPr lang="id-ID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id-ID" dirty="0" smtClean="0">
                <a:solidFill>
                  <a:srgbClr val="FFC000"/>
                </a:solidFill>
                <a:latin typeface="Arial Black" pitchFamily="34" charset="0"/>
                <a:cs typeface="Arial" pitchFamily="34" charset="0"/>
              </a:rPr>
              <a:t>Bisa</a:t>
            </a:r>
            <a:endParaRPr lang="id-ID" dirty="0">
              <a:solidFill>
                <a:srgbClr val="FFC00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3074" name="Picture 2" descr="http://publicsector.sa.gov.au/wp-content/uploads/One-Government-Working-together-for-integrated-policy-that-meets-citizens%E2%80%99-needs-551x4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905000"/>
            <a:ext cx="5248275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Pemasungan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7010400" cy="4068763"/>
          </a:xfrm>
        </p:spPr>
        <p:txBody>
          <a:bodyPr>
            <a:normAutofit/>
          </a:bodyPr>
          <a:lstStyle/>
          <a:p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tertangani→kronis→gangguan</a:t>
            </a:r>
            <a:r>
              <a:rPr lang="en-US" dirty="0" smtClean="0"/>
              <a:t> </a:t>
            </a:r>
            <a:r>
              <a:rPr lang="en-US" dirty="0" err="1" smtClean="0"/>
              <a:t>fungsi→beban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endParaRPr lang="en-US" dirty="0" smtClean="0"/>
          </a:p>
          <a:p>
            <a:r>
              <a:rPr lang="en-US" dirty="0" err="1" smtClean="0"/>
              <a:t>Cacat</a:t>
            </a:r>
            <a:r>
              <a:rPr lang="en-US" dirty="0" smtClean="0"/>
              <a:t> </a:t>
            </a:r>
            <a:r>
              <a:rPr lang="en-US" dirty="0" err="1" smtClean="0"/>
              <a:t>permanen</a:t>
            </a:r>
            <a:r>
              <a:rPr lang="en-US" dirty="0" smtClean="0"/>
              <a:t>, </a:t>
            </a:r>
            <a:r>
              <a:rPr lang="en-US" dirty="0" err="1" smtClean="0"/>
              <a:t>kematian</a:t>
            </a:r>
            <a:endParaRPr lang="en-US" dirty="0" smtClean="0"/>
          </a:p>
          <a:p>
            <a:r>
              <a:rPr lang="en-US" dirty="0" smtClean="0"/>
              <a:t>Stigma</a:t>
            </a:r>
          </a:p>
          <a:p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/>
          </a:p>
        </p:txBody>
      </p:sp>
      <p:pic>
        <p:nvPicPr>
          <p:cNvPr id="4" name="Picture 4" descr="Hasil gambar untuk gangguan jiwa ber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1050" y="0"/>
            <a:ext cx="4552950" cy="27336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3600" y="55874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BEBAS PASUNG</a:t>
            </a:r>
            <a:endParaRPr lang="en-US" sz="3200" dirty="0"/>
          </a:p>
        </p:txBody>
      </p:sp>
      <p:sp>
        <p:nvSpPr>
          <p:cNvPr id="7" name="Bent Arrow 6"/>
          <p:cNvSpPr/>
          <p:nvPr/>
        </p:nvSpPr>
        <p:spPr>
          <a:xfrm rot="5400000">
            <a:off x="6096000" y="4419600"/>
            <a:ext cx="1371600" cy="914400"/>
          </a:xfrm>
          <a:prstGeom prst="ben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Pencegahan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Penanggulangan</a:t>
            </a:r>
            <a:r>
              <a:rPr lang="en-US" dirty="0" smtClean="0"/>
              <a:t> </a:t>
            </a:r>
            <a:r>
              <a:rPr lang="en-US" dirty="0" err="1" smtClean="0"/>
              <a:t>Pemasungan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Pencegahan</a:t>
            </a:r>
            <a:r>
              <a:rPr lang="en-US" dirty="0" smtClean="0"/>
              <a:t> </a:t>
            </a:r>
            <a:r>
              <a:rPr lang="en-US" dirty="0" err="1" smtClean="0"/>
              <a:t>Pemasungan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Deteksi</a:t>
            </a:r>
            <a:r>
              <a:rPr lang="en-US" dirty="0" smtClean="0"/>
              <a:t> </a:t>
            </a:r>
            <a:r>
              <a:rPr lang="en-US" dirty="0" err="1" smtClean="0"/>
              <a:t>dini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endParaRPr lang="en-US" dirty="0" smtClean="0"/>
          </a:p>
          <a:p>
            <a:r>
              <a:rPr lang="en-US" dirty="0" err="1" smtClean="0"/>
              <a:t>Sosialisasi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edukasi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endParaRPr lang="en-US" dirty="0" smtClean="0"/>
          </a:p>
          <a:p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Psikoedukasi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endParaRPr lang="en-US" dirty="0" smtClean="0"/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i="1" dirty="0" smtClean="0"/>
              <a:t>Day Care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D:\Uci\KPSI\WS Bandeng presto\IMG_20141116_084735948_HD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4572000"/>
            <a:ext cx="40671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Penanganan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Pemasungan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Edukasi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tatalaksana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Rujukan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RSU </a:t>
            </a:r>
            <a:r>
              <a:rPr lang="en-US" dirty="0" err="1" smtClean="0"/>
              <a:t>dan</a:t>
            </a:r>
            <a:r>
              <a:rPr lang="en-US" dirty="0" smtClean="0"/>
              <a:t> RSJ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Kunjungan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Layanan</a:t>
            </a:r>
            <a:r>
              <a:rPr lang="en-US" dirty="0" smtClean="0"/>
              <a:t> </a:t>
            </a:r>
            <a:r>
              <a:rPr lang="en-US" dirty="0" err="1" smtClean="0"/>
              <a:t>Residensial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Day Care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Edukasi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b="1" dirty="0" err="1" smtClean="0"/>
              <a:t>Keluarga</a:t>
            </a:r>
            <a:r>
              <a:rPr lang="en-US" dirty="0" smtClean="0"/>
              <a:t> : </a:t>
            </a:r>
          </a:p>
          <a:p>
            <a:pPr marL="514350" indent="-514350">
              <a:buFontTx/>
              <a:buChar char="-"/>
            </a:pPr>
            <a:r>
              <a:rPr lang="en-US" dirty="0" err="1" smtClean="0"/>
              <a:t>Pemasungan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pPr marL="514350" indent="-514350">
              <a:buFontTx/>
              <a:buChar char="-"/>
            </a:pP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keberlangsungan</a:t>
            </a:r>
            <a:r>
              <a:rPr lang="en-US" dirty="0" smtClean="0"/>
              <a:t> </a:t>
            </a:r>
            <a:r>
              <a:rPr lang="en-US" dirty="0" err="1" smtClean="0"/>
              <a:t>pengobatan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 (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r>
              <a:rPr lang="en-US" dirty="0" smtClean="0"/>
              <a:t>)</a:t>
            </a:r>
          </a:p>
          <a:p>
            <a:pPr marL="514350" indent="-514350">
              <a:buFontTx/>
              <a:buChar char="-"/>
            </a:pPr>
            <a:r>
              <a:rPr lang="en-US" dirty="0" err="1" smtClean="0"/>
              <a:t>Mengenali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kekambuhan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Psikofarmaka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Mengontrol</a:t>
            </a:r>
            <a:r>
              <a:rPr lang="en-US" dirty="0" smtClean="0"/>
              <a:t> </a:t>
            </a:r>
            <a:r>
              <a:rPr lang="en-US" dirty="0" err="1" smtClean="0"/>
              <a:t>gejala</a:t>
            </a:r>
            <a:r>
              <a:rPr lang="en-US" dirty="0" smtClean="0"/>
              <a:t> : </a:t>
            </a:r>
            <a:r>
              <a:rPr lang="en-US" dirty="0" err="1" smtClean="0"/>
              <a:t>halusinasi</a:t>
            </a:r>
            <a:r>
              <a:rPr lang="en-US" dirty="0" smtClean="0"/>
              <a:t>, </a:t>
            </a:r>
            <a:r>
              <a:rPr lang="en-US" dirty="0" err="1" smtClean="0"/>
              <a:t>waham</a:t>
            </a:r>
            <a:r>
              <a:rPr lang="en-US" dirty="0" smtClean="0"/>
              <a:t>, </a:t>
            </a:r>
            <a:r>
              <a:rPr lang="en-US" dirty="0" err="1" smtClean="0"/>
              <a:t>gaduh</a:t>
            </a:r>
            <a:r>
              <a:rPr lang="en-US" dirty="0" smtClean="0"/>
              <a:t> </a:t>
            </a:r>
            <a:r>
              <a:rPr lang="en-US" dirty="0" err="1" smtClean="0"/>
              <a:t>gelisah</a:t>
            </a:r>
            <a:endParaRPr lang="en-US" dirty="0" smtClean="0"/>
          </a:p>
          <a:p>
            <a:r>
              <a:rPr lang="en-US" i="1" dirty="0" smtClean="0"/>
              <a:t>Maintenance treatment</a:t>
            </a:r>
          </a:p>
          <a:p>
            <a:r>
              <a:rPr lang="en-US" dirty="0" err="1" smtClean="0"/>
              <a:t>Pengenalan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: </a:t>
            </a:r>
            <a:r>
              <a:rPr lang="en-US" dirty="0" err="1" smtClean="0"/>
              <a:t>kaku</a:t>
            </a:r>
            <a:r>
              <a:rPr lang="en-US" dirty="0" smtClean="0"/>
              <a:t>, tremor, </a:t>
            </a:r>
            <a:r>
              <a:rPr lang="en-US" dirty="0" err="1" smtClean="0"/>
              <a:t>banyak</a:t>
            </a:r>
            <a:r>
              <a:rPr lang="en-US" dirty="0" smtClean="0"/>
              <a:t> air </a:t>
            </a:r>
            <a:r>
              <a:rPr lang="en-US" dirty="0" err="1" smtClean="0"/>
              <a:t>liur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2" descr="https://2.bp.blogspot.com/-L8CjVqShXqw/WImu8y89KQI/AAAAAAAABo0/vTfhXKVUyyU4TcLjsTZAMRYakXzh_FKXACLcB/s1600/aaaaaaaaaa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30961" y="4191000"/>
            <a:ext cx="4013039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Tanda-tanda</a:t>
            </a:r>
            <a:r>
              <a:rPr lang="en-US" dirty="0" smtClean="0"/>
              <a:t> </a:t>
            </a:r>
            <a:r>
              <a:rPr lang="en-US" dirty="0" err="1" smtClean="0"/>
              <a:t>Kekambuhan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Bosan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obat</a:t>
            </a:r>
            <a:endParaRPr lang="en-US" dirty="0" smtClean="0"/>
          </a:p>
          <a:p>
            <a:r>
              <a:rPr lang="en-US" dirty="0" err="1" smtClean="0"/>
              <a:t>Menurunnya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harian</a:t>
            </a:r>
            <a:r>
              <a:rPr lang="en-US" dirty="0" smtClean="0"/>
              <a:t> (</a:t>
            </a:r>
            <a:r>
              <a:rPr lang="en-US" dirty="0" err="1" smtClean="0"/>
              <a:t>perawatan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: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murung</a:t>
            </a:r>
            <a:r>
              <a:rPr lang="en-US" dirty="0" smtClean="0"/>
              <a:t>,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bingung</a:t>
            </a:r>
            <a:endParaRPr lang="en-US" dirty="0" smtClean="0"/>
          </a:p>
          <a:p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611</Words>
  <Application>Microsoft Office PowerPoint</Application>
  <PresentationFormat>On-screen Show (4:3)</PresentationFormat>
  <Paragraphs>138</Paragraphs>
  <Slides>28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PENANGANAN PEMASUNGAN  ORANG DENGAN GANGGUAN JIWA</vt:lpstr>
      <vt:lpstr>Pendahuluan</vt:lpstr>
      <vt:lpstr>Dampak Pemasungan</vt:lpstr>
      <vt:lpstr>Upaya Pencegahan dan Penanggulangan Pemasungan</vt:lpstr>
      <vt:lpstr>Pencegahan Pemasungan</vt:lpstr>
      <vt:lpstr>Penanganan Saat Pemasungan</vt:lpstr>
      <vt:lpstr>Edukasi dan Advokasi</vt:lpstr>
      <vt:lpstr>Terapi Psikofarmaka </vt:lpstr>
      <vt:lpstr>Tanda-tanda Kekambuhan</vt:lpstr>
      <vt:lpstr>Edukasi dan Advokasi</vt:lpstr>
      <vt:lpstr>Edukasi dan Advokasi</vt:lpstr>
      <vt:lpstr>Jaminan Kesehatan</vt:lpstr>
      <vt:lpstr>Pemeriksaan dan Tatalaksana Awal  di Komunitas </vt:lpstr>
      <vt:lpstr>Rujukan</vt:lpstr>
      <vt:lpstr>Alur Rujukan</vt:lpstr>
      <vt:lpstr>Kunjungan Rumah</vt:lpstr>
      <vt:lpstr>Layanan Residensial dan Day Care</vt:lpstr>
      <vt:lpstr>Layanan Residensial dan Day Care</vt:lpstr>
      <vt:lpstr>Lingkungan Terapeutik</vt:lpstr>
      <vt:lpstr>Jenis Kegiatan</vt:lpstr>
      <vt:lpstr>Day Care</vt:lpstr>
      <vt:lpstr>Day Care Centre</vt:lpstr>
      <vt:lpstr>Rehabilitasi Pasca Pemasungan</vt:lpstr>
      <vt:lpstr>Rehabilitasi Vokasional</vt:lpstr>
      <vt:lpstr>Ruang Pameran</vt:lpstr>
      <vt:lpstr>Slide 26</vt:lpstr>
      <vt:lpstr>Slide 27</vt:lpstr>
      <vt:lpstr>Bersama Kita Bisa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PENANGANAN PEMASUNGAN  ORANG DENGAN GANGGUAN JIWA</dc:title>
  <dc:creator>User</dc:creator>
  <cp:lastModifiedBy>User</cp:lastModifiedBy>
  <cp:revision>12</cp:revision>
  <dcterms:created xsi:type="dcterms:W3CDTF">2018-08-09T15:22:32Z</dcterms:created>
  <dcterms:modified xsi:type="dcterms:W3CDTF">2018-08-09T23:21:22Z</dcterms:modified>
</cp:coreProperties>
</file>