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9" r:id="rId3"/>
    <p:sldId id="267" r:id="rId4"/>
    <p:sldId id="263" r:id="rId5"/>
    <p:sldId id="264" r:id="rId6"/>
    <p:sldId id="261" r:id="rId7"/>
    <p:sldId id="258" r:id="rId8"/>
    <p:sldId id="260" r:id="rId9"/>
    <p:sldId id="265" r:id="rId10"/>
    <p:sldId id="268" r:id="rId11"/>
    <p:sldId id="269" r:id="rId12"/>
    <p:sldId id="270" r:id="rId13"/>
    <p:sldId id="266" r:id="rId14"/>
    <p:sldId id="275" r:id="rId15"/>
    <p:sldId id="276" r:id="rId16"/>
    <p:sldId id="277" r:id="rId17"/>
    <p:sldId id="278" r:id="rId18"/>
    <p:sldId id="283" r:id="rId19"/>
    <p:sldId id="271" r:id="rId20"/>
    <p:sldId id="272" r:id="rId21"/>
    <p:sldId id="273" r:id="rId22"/>
    <p:sldId id="284" r:id="rId23"/>
    <p:sldId id="274" r:id="rId24"/>
    <p:sldId id="279" r:id="rId25"/>
    <p:sldId id="285" r:id="rId26"/>
    <p:sldId id="286" r:id="rId27"/>
    <p:sldId id="287" r:id="rId28"/>
    <p:sldId id="288" r:id="rId29"/>
    <p:sldId id="289" r:id="rId30"/>
    <p:sldId id="290" r:id="rId31"/>
    <p:sldId id="291" r:id="rId32"/>
    <p:sldId id="292" r:id="rId33"/>
    <p:sldId id="293" r:id="rId34"/>
    <p:sldId id="294" r:id="rId35"/>
    <p:sldId id="295" r:id="rId3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8000"/>
    <a:srgbClr val="CC3300"/>
    <a:srgbClr val="B3776B"/>
    <a:srgbClr val="7C3B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82" autoAdjust="0"/>
    <p:restoredTop sz="94639" autoAdjust="0"/>
  </p:normalViewPr>
  <p:slideViewPr>
    <p:cSldViewPr>
      <p:cViewPr varScale="1">
        <p:scale>
          <a:sx n="84" d="100"/>
          <a:sy n="84" d="100"/>
        </p:scale>
        <p:origin x="-1243" y="-62"/>
      </p:cViewPr>
      <p:guideLst>
        <p:guide orient="horz" pos="2160"/>
        <p:guide pos="2880"/>
      </p:guideLst>
    </p:cSldViewPr>
  </p:slideViewPr>
  <p:outlineViewPr>
    <p:cViewPr>
      <p:scale>
        <a:sx n="33" d="100"/>
        <a:sy n="33" d="100"/>
      </p:scale>
      <p:origin x="0" y="2389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27"/>
    </mc:Choice>
    <mc:Fallback>
      <c:style val="27"/>
    </mc:Fallback>
  </mc:AlternateContent>
  <c:chart>
    <c:title>
      <c:layout/>
      <c:overlay val="0"/>
    </c:title>
    <c:autoTitleDeleted val="0"/>
    <c:plotArea>
      <c:layout/>
      <c:pieChart>
        <c:varyColors val="1"/>
        <c:ser>
          <c:idx val="0"/>
          <c:order val="0"/>
          <c:tx>
            <c:strRef>
              <c:f>Sheet1!$B$1</c:f>
              <c:strCache>
                <c:ptCount val="1"/>
                <c:pt idx="0">
                  <c:v>Persentase Penyakit di Dunia</c:v>
                </c:pt>
              </c:strCache>
            </c:strRef>
          </c:tx>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Sheet1!$A$2:$A$10</c:f>
              <c:strCache>
                <c:ptCount val="9"/>
                <c:pt idx="0">
                  <c:v>Gangguan Jantung</c:v>
                </c:pt>
                <c:pt idx="1">
                  <c:v>Kanker</c:v>
                </c:pt>
                <c:pt idx="2">
                  <c:v>Panca Indera</c:v>
                </c:pt>
                <c:pt idx="3">
                  <c:v>Pernapasan</c:v>
                </c:pt>
                <c:pt idx="4">
                  <c:v>Pencernaan</c:v>
                </c:pt>
                <c:pt idx="5">
                  <c:v>Gerak</c:v>
                </c:pt>
                <c:pt idx="6">
                  <c:v>Kelenjar</c:v>
                </c:pt>
                <c:pt idx="7">
                  <c:v>Saraf dan Kejiwaan</c:v>
                </c:pt>
                <c:pt idx="8">
                  <c:v>Lain-lain</c:v>
                </c:pt>
              </c:strCache>
            </c:strRef>
          </c:cat>
          <c:val>
            <c:numRef>
              <c:f>Sheet1!$B$2:$B$10</c:f>
              <c:numCache>
                <c:formatCode>0%</c:formatCode>
                <c:ptCount val="9"/>
                <c:pt idx="0">
                  <c:v>0.21</c:v>
                </c:pt>
                <c:pt idx="1">
                  <c:v>0.12</c:v>
                </c:pt>
                <c:pt idx="2">
                  <c:v>0.1</c:v>
                </c:pt>
                <c:pt idx="3">
                  <c:v>0.08</c:v>
                </c:pt>
                <c:pt idx="4">
                  <c:v>0.06</c:v>
                </c:pt>
                <c:pt idx="5">
                  <c:v>0.04</c:v>
                </c:pt>
                <c:pt idx="6">
                  <c:v>0.04</c:v>
                </c:pt>
                <c:pt idx="7">
                  <c:v>0.28000000000000003</c:v>
                </c:pt>
                <c:pt idx="8">
                  <c:v>7.0000000000000007E-2</c:v>
                </c:pt>
              </c:numCache>
            </c:numRef>
          </c:val>
        </c:ser>
        <c:dLbls>
          <c:dLblPos val="bestFit"/>
          <c:showLegendKey val="0"/>
          <c:showVal val="0"/>
          <c:showCatName val="1"/>
          <c:showSerName val="0"/>
          <c:showPercent val="1"/>
          <c:showBubbleSize val="0"/>
          <c:showLeaderLines val="1"/>
        </c:dLbls>
        <c:firstSliceAng val="0"/>
      </c:pieChart>
    </c:plotArea>
    <c:plotVisOnly val="1"/>
    <c:dispBlanksAs val="gap"/>
    <c:showDLblsOverMax val="0"/>
  </c:chart>
  <c:spPr>
    <a:ln>
      <a:noFill/>
    </a:ln>
  </c:spPr>
  <c:txPr>
    <a:bodyPr/>
    <a:lstStyle/>
    <a:p>
      <a:pPr>
        <a:defRPr sz="1800"/>
      </a:pPr>
      <a:endParaRPr lang="id-ID"/>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3EA309-2255-4027-9C9F-58906BBB4F11}" type="doc">
      <dgm:prSet loTypeId="urn:microsoft.com/office/officeart/2005/8/layout/default" loCatId="list" qsTypeId="urn:microsoft.com/office/officeart/2005/8/quickstyle/simple5" qsCatId="simple" csTypeId="urn:microsoft.com/office/officeart/2005/8/colors/accent1_2" csCatId="accent1" phldr="1"/>
      <dgm:spPr>
        <a:scene3d>
          <a:camera prst="orthographicFront">
            <a:rot lat="0" lon="0" rev="0"/>
          </a:camera>
          <a:lightRig rig="balanced" dir="t">
            <a:rot lat="0" lon="0" rev="8700000"/>
          </a:lightRig>
        </a:scene3d>
      </dgm:spPr>
      <dgm:t>
        <a:bodyPr/>
        <a:lstStyle/>
        <a:p>
          <a:endParaRPr lang="id-ID"/>
        </a:p>
      </dgm:t>
    </dgm:pt>
    <dgm:pt modelId="{A23BC23F-F2C9-41C6-A105-20FE731AF854}">
      <dgm:prSet phldrT="[Text]"/>
      <dgm:spPr>
        <a:solidFill>
          <a:schemeClr val="accent1">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id-ID" dirty="0" smtClean="0"/>
            <a:t>SKIZOFRENIA</a:t>
          </a:r>
          <a:endParaRPr lang="id-ID" dirty="0"/>
        </a:p>
      </dgm:t>
    </dgm:pt>
    <dgm:pt modelId="{8DE9929D-DC55-4011-AA58-188F974D6E6A}" type="parTrans" cxnId="{2B9C259C-837F-4FD8-B650-4E596DC702B3}">
      <dgm:prSet/>
      <dgm:spPr/>
      <dgm:t>
        <a:bodyPr/>
        <a:lstStyle/>
        <a:p>
          <a:endParaRPr lang="id-ID"/>
        </a:p>
      </dgm:t>
    </dgm:pt>
    <dgm:pt modelId="{555DE32E-3421-4A22-8B01-1C2C97383419}" type="sibTrans" cxnId="{2B9C259C-837F-4FD8-B650-4E596DC702B3}">
      <dgm:prSet/>
      <dgm:spPr/>
      <dgm:t>
        <a:bodyPr/>
        <a:lstStyle/>
        <a:p>
          <a:endParaRPr lang="id-ID"/>
        </a:p>
      </dgm:t>
    </dgm:pt>
    <dgm:pt modelId="{56B36EE8-B02C-4159-9B27-436894065EC2}" type="pres">
      <dgm:prSet presAssocID="{283EA309-2255-4027-9C9F-58906BBB4F11}" presName="diagram" presStyleCnt="0">
        <dgm:presLayoutVars>
          <dgm:dir/>
          <dgm:resizeHandles val="exact"/>
        </dgm:presLayoutVars>
      </dgm:prSet>
      <dgm:spPr/>
      <dgm:t>
        <a:bodyPr/>
        <a:lstStyle/>
        <a:p>
          <a:endParaRPr lang="id-ID"/>
        </a:p>
      </dgm:t>
    </dgm:pt>
    <dgm:pt modelId="{29809F69-3F08-4A80-8BC2-1E223C127656}" type="pres">
      <dgm:prSet presAssocID="{A23BC23F-F2C9-41C6-A105-20FE731AF854}" presName="node" presStyleLbl="node1" presStyleIdx="0" presStyleCnt="1" custAng="20876431" custScaleX="102708" custScaleY="37219" custLinFactNeighborX="-1354" custLinFactNeighborY="3639">
        <dgm:presLayoutVars>
          <dgm:bulletEnabled val="1"/>
        </dgm:presLayoutVars>
      </dgm:prSet>
      <dgm:spPr>
        <a:prstGeom prst="flowChartAlternateProcess">
          <a:avLst/>
        </a:prstGeom>
      </dgm:spPr>
      <dgm:t>
        <a:bodyPr/>
        <a:lstStyle/>
        <a:p>
          <a:endParaRPr lang="id-ID"/>
        </a:p>
      </dgm:t>
    </dgm:pt>
  </dgm:ptLst>
  <dgm:cxnLst>
    <dgm:cxn modelId="{27C99362-82EB-4B0E-835A-60947EA7E6D8}" type="presOf" srcId="{283EA309-2255-4027-9C9F-58906BBB4F11}" destId="{56B36EE8-B02C-4159-9B27-436894065EC2}" srcOrd="0" destOrd="0" presId="urn:microsoft.com/office/officeart/2005/8/layout/default"/>
    <dgm:cxn modelId="{2B9C259C-837F-4FD8-B650-4E596DC702B3}" srcId="{283EA309-2255-4027-9C9F-58906BBB4F11}" destId="{A23BC23F-F2C9-41C6-A105-20FE731AF854}" srcOrd="0" destOrd="0" parTransId="{8DE9929D-DC55-4011-AA58-188F974D6E6A}" sibTransId="{555DE32E-3421-4A22-8B01-1C2C97383419}"/>
    <dgm:cxn modelId="{17D9C5E4-0FE0-4DDC-88F5-CFEE592E8CCD}" type="presOf" srcId="{A23BC23F-F2C9-41C6-A105-20FE731AF854}" destId="{29809F69-3F08-4A80-8BC2-1E223C127656}" srcOrd="0" destOrd="0" presId="urn:microsoft.com/office/officeart/2005/8/layout/default"/>
    <dgm:cxn modelId="{A5000452-304A-4BC3-848C-98D63428AC28}" type="presParOf" srcId="{56B36EE8-B02C-4159-9B27-436894065EC2}" destId="{29809F69-3F08-4A80-8BC2-1E223C12765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5E40A4B-D8EF-4CE2-B3E1-F6DDC2FAE44B}" type="doc">
      <dgm:prSet loTypeId="urn:microsoft.com/office/officeart/2005/8/layout/default" loCatId="list" qsTypeId="urn:microsoft.com/office/officeart/2005/8/quickstyle/3d9" qsCatId="3D" csTypeId="urn:microsoft.com/office/officeart/2005/8/colors/accent1_2" csCatId="accent1" phldr="1"/>
      <dgm:spPr>
        <a:scene3d>
          <a:camera prst="orthographicFront">
            <a:rot lat="0" lon="0" rev="0"/>
          </a:camera>
          <a:lightRig rig="balanced" dir="t">
            <a:rot lat="0" lon="0" rev="8700000"/>
          </a:lightRig>
          <a:backdrop>
            <a:anchor x="0" y="0" z="-210000"/>
            <a:norm dx="0" dy="0" dz="914400"/>
            <a:up dx="0" dy="914400" dz="0"/>
          </a:backdrop>
        </a:scene3d>
      </dgm:spPr>
      <dgm:t>
        <a:bodyPr/>
        <a:lstStyle/>
        <a:p>
          <a:endParaRPr lang="id-ID"/>
        </a:p>
      </dgm:t>
    </dgm:pt>
    <dgm:pt modelId="{0DC97673-6752-4ACA-A0F4-B08800BFBFCB}">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backdrop>
            <a:anchor x="0" y="0" z="-210000"/>
            <a:norm dx="0" dy="0" dz="914400"/>
            <a:up dx="0" dy="914400" dz="0"/>
          </a:backdrop>
        </a:scene3d>
        <a:sp3d>
          <a:bevelT w="190500" h="38100"/>
        </a:sp3d>
      </dgm:spPr>
      <dgm:t>
        <a:bodyPr>
          <a:sp3d extrusionH="28000" prstMaterial="matte"/>
        </a:bodyPr>
        <a:lstStyle/>
        <a:p>
          <a:r>
            <a:rPr lang="id-ID" dirty="0" smtClean="0"/>
            <a:t>BIPOLAR</a:t>
          </a:r>
          <a:endParaRPr lang="id-ID" dirty="0"/>
        </a:p>
      </dgm:t>
    </dgm:pt>
    <dgm:pt modelId="{C586AC0C-3A83-462C-AEC8-5C06A5F6FE5B}" type="parTrans" cxnId="{E1D7EC90-530C-419A-9DC0-BA8BF5D88718}">
      <dgm:prSet/>
      <dgm:spPr/>
      <dgm:t>
        <a:bodyPr/>
        <a:lstStyle/>
        <a:p>
          <a:endParaRPr lang="id-ID"/>
        </a:p>
      </dgm:t>
    </dgm:pt>
    <dgm:pt modelId="{207707D0-A84D-45D8-A50F-D33E4D86D8B2}" type="sibTrans" cxnId="{E1D7EC90-530C-419A-9DC0-BA8BF5D88718}">
      <dgm:prSet/>
      <dgm:spPr/>
      <dgm:t>
        <a:bodyPr/>
        <a:lstStyle/>
        <a:p>
          <a:endParaRPr lang="id-ID"/>
        </a:p>
      </dgm:t>
    </dgm:pt>
    <dgm:pt modelId="{E1462057-B549-4DD7-A839-48480A84FAD1}" type="pres">
      <dgm:prSet presAssocID="{95E40A4B-D8EF-4CE2-B3E1-F6DDC2FAE44B}" presName="diagram" presStyleCnt="0">
        <dgm:presLayoutVars>
          <dgm:dir/>
          <dgm:resizeHandles val="exact"/>
        </dgm:presLayoutVars>
      </dgm:prSet>
      <dgm:spPr/>
      <dgm:t>
        <a:bodyPr/>
        <a:lstStyle/>
        <a:p>
          <a:endParaRPr lang="id-ID"/>
        </a:p>
      </dgm:t>
    </dgm:pt>
    <dgm:pt modelId="{DB4445AF-C48E-4189-A70A-ECC7836FC1F6}" type="pres">
      <dgm:prSet presAssocID="{0DC97673-6752-4ACA-A0F4-B08800BFBFCB}" presName="node" presStyleLbl="node1" presStyleIdx="0" presStyleCnt="1" custAng="20789009" custScaleX="88731" custScaleY="53309">
        <dgm:presLayoutVars>
          <dgm:bulletEnabled val="1"/>
        </dgm:presLayoutVars>
      </dgm:prSet>
      <dgm:spPr>
        <a:prstGeom prst="roundRect">
          <a:avLst/>
        </a:prstGeom>
      </dgm:spPr>
      <dgm:t>
        <a:bodyPr/>
        <a:lstStyle/>
        <a:p>
          <a:endParaRPr lang="id-ID"/>
        </a:p>
      </dgm:t>
    </dgm:pt>
  </dgm:ptLst>
  <dgm:cxnLst>
    <dgm:cxn modelId="{E1D7EC90-530C-419A-9DC0-BA8BF5D88718}" srcId="{95E40A4B-D8EF-4CE2-B3E1-F6DDC2FAE44B}" destId="{0DC97673-6752-4ACA-A0F4-B08800BFBFCB}" srcOrd="0" destOrd="0" parTransId="{C586AC0C-3A83-462C-AEC8-5C06A5F6FE5B}" sibTransId="{207707D0-A84D-45D8-A50F-D33E4D86D8B2}"/>
    <dgm:cxn modelId="{8A0DD48F-18CE-4A71-9A43-D761FC412E02}" type="presOf" srcId="{95E40A4B-D8EF-4CE2-B3E1-F6DDC2FAE44B}" destId="{E1462057-B549-4DD7-A839-48480A84FAD1}" srcOrd="0" destOrd="0" presId="urn:microsoft.com/office/officeart/2005/8/layout/default"/>
    <dgm:cxn modelId="{1CC8D8F2-D7D4-46F5-87F8-0B64F6C8E6A2}" type="presOf" srcId="{0DC97673-6752-4ACA-A0F4-B08800BFBFCB}" destId="{DB4445AF-C48E-4189-A70A-ECC7836FC1F6}" srcOrd="0" destOrd="0" presId="urn:microsoft.com/office/officeart/2005/8/layout/default"/>
    <dgm:cxn modelId="{86CA3DD4-9BCE-4F64-81DF-B359EC7A4C9E}" type="presParOf" srcId="{E1462057-B549-4DD7-A839-48480A84FAD1}" destId="{DB4445AF-C48E-4189-A70A-ECC7836FC1F6}" srcOrd="0"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E40A4B-D8EF-4CE2-B3E1-F6DDC2FAE44B}" type="doc">
      <dgm:prSet loTypeId="urn:microsoft.com/office/officeart/2005/8/layout/default" loCatId="list" qsTypeId="urn:microsoft.com/office/officeart/2005/8/quickstyle/3d9" qsCatId="3D" csTypeId="urn:microsoft.com/office/officeart/2005/8/colors/accent1_2" csCatId="accent1" phldr="1"/>
      <dgm:spPr>
        <a:scene3d>
          <a:camera prst="orthographicFront">
            <a:rot lat="0" lon="0" rev="0"/>
          </a:camera>
          <a:lightRig rig="balanced" dir="t">
            <a:rot lat="0" lon="0" rev="8700000"/>
          </a:lightRig>
          <a:backdrop>
            <a:anchor x="0" y="0" z="-210000"/>
            <a:norm dx="0" dy="0" dz="914400"/>
            <a:up dx="0" dy="914400" dz="0"/>
          </a:backdrop>
        </a:scene3d>
      </dgm:spPr>
      <dgm:t>
        <a:bodyPr/>
        <a:lstStyle/>
        <a:p>
          <a:endParaRPr lang="id-ID"/>
        </a:p>
      </dgm:t>
    </dgm:pt>
    <dgm:pt modelId="{0DC97673-6752-4ACA-A0F4-B08800BFBFCB}">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backdrop>
            <a:anchor x="0" y="0" z="-210000"/>
            <a:norm dx="0" dy="0" dz="914400"/>
            <a:up dx="0" dy="914400" dz="0"/>
          </a:backdrop>
        </a:scene3d>
        <a:sp3d>
          <a:bevelT w="190500" h="38100"/>
        </a:sp3d>
      </dgm:spPr>
      <dgm:t>
        <a:bodyPr>
          <a:sp3d extrusionH="28000" prstMaterial="matte"/>
        </a:bodyPr>
        <a:lstStyle/>
        <a:p>
          <a:r>
            <a:rPr lang="id-ID" dirty="0" smtClean="0"/>
            <a:t>DEPRESI</a:t>
          </a:r>
          <a:endParaRPr lang="id-ID" dirty="0"/>
        </a:p>
      </dgm:t>
    </dgm:pt>
    <dgm:pt modelId="{C586AC0C-3A83-462C-AEC8-5C06A5F6FE5B}" type="parTrans" cxnId="{E1D7EC90-530C-419A-9DC0-BA8BF5D88718}">
      <dgm:prSet/>
      <dgm:spPr/>
      <dgm:t>
        <a:bodyPr/>
        <a:lstStyle/>
        <a:p>
          <a:endParaRPr lang="id-ID"/>
        </a:p>
      </dgm:t>
    </dgm:pt>
    <dgm:pt modelId="{207707D0-A84D-45D8-A50F-D33E4D86D8B2}" type="sibTrans" cxnId="{E1D7EC90-530C-419A-9DC0-BA8BF5D88718}">
      <dgm:prSet/>
      <dgm:spPr/>
      <dgm:t>
        <a:bodyPr/>
        <a:lstStyle/>
        <a:p>
          <a:endParaRPr lang="id-ID"/>
        </a:p>
      </dgm:t>
    </dgm:pt>
    <dgm:pt modelId="{E1462057-B549-4DD7-A839-48480A84FAD1}" type="pres">
      <dgm:prSet presAssocID="{95E40A4B-D8EF-4CE2-B3E1-F6DDC2FAE44B}" presName="diagram" presStyleCnt="0">
        <dgm:presLayoutVars>
          <dgm:dir/>
          <dgm:resizeHandles val="exact"/>
        </dgm:presLayoutVars>
      </dgm:prSet>
      <dgm:spPr/>
      <dgm:t>
        <a:bodyPr/>
        <a:lstStyle/>
        <a:p>
          <a:endParaRPr lang="id-ID"/>
        </a:p>
      </dgm:t>
    </dgm:pt>
    <dgm:pt modelId="{DB4445AF-C48E-4189-A70A-ECC7836FC1F6}" type="pres">
      <dgm:prSet presAssocID="{0DC97673-6752-4ACA-A0F4-B08800BFBFCB}" presName="node" presStyleLbl="node1" presStyleIdx="0" presStyleCnt="1" custAng="20789009" custScaleX="88731" custScaleY="53309">
        <dgm:presLayoutVars>
          <dgm:bulletEnabled val="1"/>
        </dgm:presLayoutVars>
      </dgm:prSet>
      <dgm:spPr>
        <a:prstGeom prst="roundRect">
          <a:avLst/>
        </a:prstGeom>
      </dgm:spPr>
      <dgm:t>
        <a:bodyPr/>
        <a:lstStyle/>
        <a:p>
          <a:endParaRPr lang="id-ID"/>
        </a:p>
      </dgm:t>
    </dgm:pt>
  </dgm:ptLst>
  <dgm:cxnLst>
    <dgm:cxn modelId="{E1D7EC90-530C-419A-9DC0-BA8BF5D88718}" srcId="{95E40A4B-D8EF-4CE2-B3E1-F6DDC2FAE44B}" destId="{0DC97673-6752-4ACA-A0F4-B08800BFBFCB}" srcOrd="0" destOrd="0" parTransId="{C586AC0C-3A83-462C-AEC8-5C06A5F6FE5B}" sibTransId="{207707D0-A84D-45D8-A50F-D33E4D86D8B2}"/>
    <dgm:cxn modelId="{D420EAF6-D481-4D9E-A803-D68975D9D5ED}" type="presOf" srcId="{95E40A4B-D8EF-4CE2-B3E1-F6DDC2FAE44B}" destId="{E1462057-B549-4DD7-A839-48480A84FAD1}" srcOrd="0" destOrd="0" presId="urn:microsoft.com/office/officeart/2005/8/layout/default"/>
    <dgm:cxn modelId="{12FFEBBC-E9FC-4071-B0F1-4AC2E52E763C}" type="presOf" srcId="{0DC97673-6752-4ACA-A0F4-B08800BFBFCB}" destId="{DB4445AF-C48E-4189-A70A-ECC7836FC1F6}" srcOrd="0" destOrd="0" presId="urn:microsoft.com/office/officeart/2005/8/layout/default"/>
    <dgm:cxn modelId="{B45774EB-7BBD-466A-B97F-99852D2E2D12}" type="presParOf" srcId="{E1462057-B549-4DD7-A839-48480A84FAD1}" destId="{DB4445AF-C48E-4189-A70A-ECC7836FC1F6}" srcOrd="0" destOrd="0" presId="urn:microsoft.com/office/officeart/2005/8/layout/default"/>
  </dgm:cxnLst>
  <dgm:bg/>
  <dgm:whole/>
  <dgm:extLst>
    <a:ext uri="http://schemas.microsoft.com/office/drawing/2008/diagram">
      <dsp:dataModelExt xmlns:dsp="http://schemas.microsoft.com/office/drawing/2008/diagram" relId="rId1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95E40A4B-D8EF-4CE2-B3E1-F6DDC2FAE44B}" type="doc">
      <dgm:prSet loTypeId="urn:microsoft.com/office/officeart/2005/8/layout/default" loCatId="list" qsTypeId="urn:microsoft.com/office/officeart/2005/8/quickstyle/3d9" qsCatId="3D" csTypeId="urn:microsoft.com/office/officeart/2005/8/colors/accent1_2" csCatId="accent1" phldr="1"/>
      <dgm:spPr>
        <a:scene3d>
          <a:camera prst="orthographicFront">
            <a:rot lat="0" lon="0" rev="0"/>
          </a:camera>
          <a:lightRig rig="balanced" dir="t">
            <a:rot lat="0" lon="0" rev="8700000"/>
          </a:lightRig>
          <a:backdrop>
            <a:anchor x="0" y="0" z="-210000"/>
            <a:norm dx="0" dy="0" dz="914400"/>
            <a:up dx="0" dy="914400" dz="0"/>
          </a:backdrop>
        </a:scene3d>
      </dgm:spPr>
      <dgm:t>
        <a:bodyPr/>
        <a:lstStyle/>
        <a:p>
          <a:endParaRPr lang="id-ID"/>
        </a:p>
      </dgm:t>
    </dgm:pt>
    <dgm:pt modelId="{0DC97673-6752-4ACA-A0F4-B08800BFBFCB}">
      <dgm:prSet phldrT="[Tex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backdrop>
            <a:anchor x="0" y="0" z="-210000"/>
            <a:norm dx="0" dy="0" dz="914400"/>
            <a:up dx="0" dy="914400" dz="0"/>
          </a:backdrop>
        </a:scene3d>
        <a:sp3d>
          <a:bevelT w="190500" h="38100"/>
        </a:sp3d>
      </dgm:spPr>
      <dgm:t>
        <a:bodyPr>
          <a:sp3d extrusionH="28000" prstMaterial="matte"/>
        </a:bodyPr>
        <a:lstStyle/>
        <a:p>
          <a:r>
            <a:rPr lang="id-ID" dirty="0" smtClean="0"/>
            <a:t>GANGGUAN KECEMASAN</a:t>
          </a:r>
          <a:endParaRPr lang="id-ID" dirty="0"/>
        </a:p>
      </dgm:t>
    </dgm:pt>
    <dgm:pt modelId="{C586AC0C-3A83-462C-AEC8-5C06A5F6FE5B}" type="parTrans" cxnId="{E1D7EC90-530C-419A-9DC0-BA8BF5D88718}">
      <dgm:prSet/>
      <dgm:spPr/>
      <dgm:t>
        <a:bodyPr/>
        <a:lstStyle/>
        <a:p>
          <a:endParaRPr lang="id-ID"/>
        </a:p>
      </dgm:t>
    </dgm:pt>
    <dgm:pt modelId="{207707D0-A84D-45D8-A50F-D33E4D86D8B2}" type="sibTrans" cxnId="{E1D7EC90-530C-419A-9DC0-BA8BF5D88718}">
      <dgm:prSet/>
      <dgm:spPr/>
      <dgm:t>
        <a:bodyPr/>
        <a:lstStyle/>
        <a:p>
          <a:endParaRPr lang="id-ID"/>
        </a:p>
      </dgm:t>
    </dgm:pt>
    <dgm:pt modelId="{E1462057-B549-4DD7-A839-48480A84FAD1}" type="pres">
      <dgm:prSet presAssocID="{95E40A4B-D8EF-4CE2-B3E1-F6DDC2FAE44B}" presName="diagram" presStyleCnt="0">
        <dgm:presLayoutVars>
          <dgm:dir/>
          <dgm:resizeHandles val="exact"/>
        </dgm:presLayoutVars>
      </dgm:prSet>
      <dgm:spPr/>
      <dgm:t>
        <a:bodyPr/>
        <a:lstStyle/>
        <a:p>
          <a:endParaRPr lang="id-ID"/>
        </a:p>
      </dgm:t>
    </dgm:pt>
    <dgm:pt modelId="{DB4445AF-C48E-4189-A70A-ECC7836FC1F6}" type="pres">
      <dgm:prSet presAssocID="{0DC97673-6752-4ACA-A0F4-B08800BFBFCB}" presName="node" presStyleLbl="node1" presStyleIdx="0" presStyleCnt="1" custAng="20789009" custScaleX="88731" custScaleY="53309" custLinFactNeighborX="-61197" custLinFactNeighborY="-19750">
        <dgm:presLayoutVars>
          <dgm:bulletEnabled val="1"/>
        </dgm:presLayoutVars>
      </dgm:prSet>
      <dgm:spPr>
        <a:prstGeom prst="roundRect">
          <a:avLst/>
        </a:prstGeom>
      </dgm:spPr>
      <dgm:t>
        <a:bodyPr/>
        <a:lstStyle/>
        <a:p>
          <a:endParaRPr lang="id-ID"/>
        </a:p>
      </dgm:t>
    </dgm:pt>
  </dgm:ptLst>
  <dgm:cxnLst>
    <dgm:cxn modelId="{E1D7EC90-530C-419A-9DC0-BA8BF5D88718}" srcId="{95E40A4B-D8EF-4CE2-B3E1-F6DDC2FAE44B}" destId="{0DC97673-6752-4ACA-A0F4-B08800BFBFCB}" srcOrd="0" destOrd="0" parTransId="{C586AC0C-3A83-462C-AEC8-5C06A5F6FE5B}" sibTransId="{207707D0-A84D-45D8-A50F-D33E4D86D8B2}"/>
    <dgm:cxn modelId="{F17ED201-806E-4646-8C3F-13D18E8CFEBD}" type="presOf" srcId="{0DC97673-6752-4ACA-A0F4-B08800BFBFCB}" destId="{DB4445AF-C48E-4189-A70A-ECC7836FC1F6}" srcOrd="0" destOrd="0" presId="urn:microsoft.com/office/officeart/2005/8/layout/default"/>
    <dgm:cxn modelId="{051C08B2-D264-43EB-B6E2-6B77ECE414DD}" type="presOf" srcId="{95E40A4B-D8EF-4CE2-B3E1-F6DDC2FAE44B}" destId="{E1462057-B549-4DD7-A839-48480A84FAD1}" srcOrd="0" destOrd="0" presId="urn:microsoft.com/office/officeart/2005/8/layout/default"/>
    <dgm:cxn modelId="{79E40EB7-79EB-4401-8B6B-5DE132EA7038}" type="presParOf" srcId="{E1462057-B549-4DD7-A839-48480A84FAD1}" destId="{DB4445AF-C48E-4189-A70A-ECC7836FC1F6}" srcOrd="0" destOrd="0" presId="urn:microsoft.com/office/officeart/2005/8/layout/defaul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809F69-3F08-4A80-8BC2-1E223C127656}">
      <dsp:nvSpPr>
        <dsp:cNvPr id="0" name=""/>
        <dsp:cNvSpPr/>
      </dsp:nvSpPr>
      <dsp:spPr>
        <a:xfrm rot="20876431">
          <a:off x="2" y="71948"/>
          <a:ext cx="3384371" cy="735850"/>
        </a:xfrm>
        <a:prstGeom prst="flowChartAlternateProcess">
          <a:avLst/>
        </a:prstGeom>
        <a:solidFill>
          <a:schemeClr val="accent1">
            <a:lumMod val="7500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id-ID" sz="3200" kern="1200" dirty="0" smtClean="0"/>
            <a:t>SKIZOFRENIA</a:t>
          </a:r>
          <a:endParaRPr lang="id-ID" sz="3200" kern="1200" dirty="0"/>
        </a:p>
      </dsp:txBody>
      <dsp:txXfrm>
        <a:off x="35923" y="107869"/>
        <a:ext cx="3312529" cy="6640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445AF-C48E-4189-A70A-ECC7836FC1F6}">
      <dsp:nvSpPr>
        <dsp:cNvPr id="0" name=""/>
        <dsp:cNvSpPr/>
      </dsp:nvSpPr>
      <dsp:spPr>
        <a:xfrm rot="20789009">
          <a:off x="167682" y="72006"/>
          <a:ext cx="2640627" cy="951882"/>
        </a:xfrm>
        <a:prstGeom prst="roundRect">
          <a:avLst/>
        </a:prstGeom>
        <a:solidFill>
          <a:schemeClr val="accent1">
            <a:hueOff val="0"/>
            <a:satOff val="0"/>
            <a:lumOff val="0"/>
            <a:alphaOff val="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backdrop>
            <a:anchor x="0" y="0" z="-210000"/>
            <a:norm dx="0" dy="0" dz="914400"/>
            <a:up dx="0" dy="914400" dz="0"/>
          </a:backdrop>
        </a:scene3d>
        <a:sp3d>
          <a:bevelT w="190500" h="38100"/>
        </a:sp3d>
      </dsp:spPr>
      <dsp:style>
        <a:lnRef idx="0">
          <a:scrgbClr r="0" g="0" b="0"/>
        </a:lnRef>
        <a:fillRef idx="1">
          <a:scrgbClr r="0" g="0" b="0"/>
        </a:fillRef>
        <a:effectRef idx="2">
          <a:scrgbClr r="0" g="0" b="0"/>
        </a:effectRef>
        <a:fontRef idx="minor">
          <a:schemeClr val="lt1"/>
        </a:fontRef>
      </dsp:style>
      <dsp:txBody>
        <a:bodyPr spcFirstLastPara="0" vert="horz" wrap="square" lIns="156210" tIns="156210" rIns="156210" bIns="156210" numCol="1" spcCol="1270" anchor="ctr" anchorCtr="0">
          <a:noAutofit/>
          <a:sp3d extrusionH="28000" prstMaterial="matte"/>
        </a:bodyPr>
        <a:lstStyle/>
        <a:p>
          <a:pPr lvl="0" algn="ctr" defTabSz="1822450">
            <a:lnSpc>
              <a:spcPct val="90000"/>
            </a:lnSpc>
            <a:spcBef>
              <a:spcPct val="0"/>
            </a:spcBef>
            <a:spcAft>
              <a:spcPct val="35000"/>
            </a:spcAft>
          </a:pPr>
          <a:r>
            <a:rPr lang="id-ID" sz="4100" kern="1200" dirty="0" smtClean="0"/>
            <a:t>BIPOLAR</a:t>
          </a:r>
          <a:endParaRPr lang="id-ID" sz="4100" kern="1200" dirty="0"/>
        </a:p>
      </dsp:txBody>
      <dsp:txXfrm>
        <a:off x="214149" y="118473"/>
        <a:ext cx="2547693" cy="858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445AF-C48E-4189-A70A-ECC7836FC1F6}">
      <dsp:nvSpPr>
        <dsp:cNvPr id="0" name=""/>
        <dsp:cNvSpPr/>
      </dsp:nvSpPr>
      <dsp:spPr>
        <a:xfrm rot="20789009">
          <a:off x="167682" y="72006"/>
          <a:ext cx="2640627" cy="951882"/>
        </a:xfrm>
        <a:prstGeom prst="roundRect">
          <a:avLst/>
        </a:prstGeom>
        <a:solidFill>
          <a:schemeClr val="accent1">
            <a:hueOff val="0"/>
            <a:satOff val="0"/>
            <a:lumOff val="0"/>
            <a:alphaOff val="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backdrop>
            <a:anchor x="0" y="0" z="-210000"/>
            <a:norm dx="0" dy="0" dz="914400"/>
            <a:up dx="0" dy="914400" dz="0"/>
          </a:backdrop>
        </a:scene3d>
        <a:sp3d>
          <a:bevelT w="190500" h="38100"/>
        </a:sp3d>
      </dsp:spPr>
      <dsp:style>
        <a:lnRef idx="0">
          <a:scrgbClr r="0" g="0" b="0"/>
        </a:lnRef>
        <a:fillRef idx="1">
          <a:scrgbClr r="0" g="0" b="0"/>
        </a:fillRef>
        <a:effectRef idx="2">
          <a:scrgbClr r="0" g="0" b="0"/>
        </a:effectRef>
        <a:fontRef idx="minor">
          <a:schemeClr val="lt1"/>
        </a:fontRef>
      </dsp:style>
      <dsp:txBody>
        <a:bodyPr spcFirstLastPara="0" vert="horz" wrap="square" lIns="156210" tIns="156210" rIns="156210" bIns="156210" numCol="1" spcCol="1270" anchor="ctr" anchorCtr="0">
          <a:noAutofit/>
          <a:sp3d extrusionH="28000" prstMaterial="matte"/>
        </a:bodyPr>
        <a:lstStyle/>
        <a:p>
          <a:pPr lvl="0" algn="ctr" defTabSz="1822450">
            <a:lnSpc>
              <a:spcPct val="90000"/>
            </a:lnSpc>
            <a:spcBef>
              <a:spcPct val="0"/>
            </a:spcBef>
            <a:spcAft>
              <a:spcPct val="35000"/>
            </a:spcAft>
          </a:pPr>
          <a:r>
            <a:rPr lang="id-ID" sz="4100" kern="1200" dirty="0" smtClean="0"/>
            <a:t>DEPRESI</a:t>
          </a:r>
          <a:endParaRPr lang="id-ID" sz="4100" kern="1200" dirty="0"/>
        </a:p>
      </dsp:txBody>
      <dsp:txXfrm>
        <a:off x="214149" y="118473"/>
        <a:ext cx="2547693" cy="858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445AF-C48E-4189-A70A-ECC7836FC1F6}">
      <dsp:nvSpPr>
        <dsp:cNvPr id="0" name=""/>
        <dsp:cNvSpPr/>
      </dsp:nvSpPr>
      <dsp:spPr>
        <a:xfrm rot="20789009">
          <a:off x="119795" y="-516230"/>
          <a:ext cx="4236433" cy="1527132"/>
        </a:xfrm>
        <a:prstGeom prst="roundRect">
          <a:avLst/>
        </a:prstGeom>
        <a:solidFill>
          <a:schemeClr val="accent1">
            <a:hueOff val="0"/>
            <a:satOff val="0"/>
            <a:lumOff val="0"/>
            <a:alphaOff val="0"/>
          </a:schemeClr>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backdrop>
            <a:anchor x="0" y="0" z="-210000"/>
            <a:norm dx="0" dy="0" dz="914400"/>
            <a:up dx="0" dy="914400" dz="0"/>
          </a:backdrop>
        </a:scene3d>
        <a:sp3d>
          <a:bevelT w="190500" h="38100"/>
        </a:sp3d>
      </dsp:spPr>
      <dsp:style>
        <a:lnRef idx="0">
          <a:scrgbClr r="0" g="0" b="0"/>
        </a:lnRef>
        <a:fillRef idx="1">
          <a:scrgbClr r="0" g="0" b="0"/>
        </a:fillRef>
        <a:effectRef idx="2">
          <a:scrgbClr r="0" g="0" b="0"/>
        </a:effectRef>
        <a:fontRef idx="minor">
          <a:schemeClr val="lt1"/>
        </a:fontRef>
      </dsp:style>
      <dsp:txBody>
        <a:bodyPr spcFirstLastPara="0" vert="horz" wrap="square" lIns="156210" tIns="156210" rIns="156210" bIns="156210" numCol="1" spcCol="1270" anchor="ctr" anchorCtr="0">
          <a:noAutofit/>
          <a:sp3d extrusionH="28000" prstMaterial="matte"/>
        </a:bodyPr>
        <a:lstStyle/>
        <a:p>
          <a:pPr lvl="0" algn="ctr" defTabSz="1822450">
            <a:lnSpc>
              <a:spcPct val="90000"/>
            </a:lnSpc>
            <a:spcBef>
              <a:spcPct val="0"/>
            </a:spcBef>
            <a:spcAft>
              <a:spcPct val="35000"/>
            </a:spcAft>
          </a:pPr>
          <a:r>
            <a:rPr lang="id-ID" sz="4100" kern="1200" dirty="0" smtClean="0"/>
            <a:t>GANGGUAN KECEMASAN</a:t>
          </a:r>
          <a:endParaRPr lang="id-ID" sz="4100" kern="1200" dirty="0"/>
        </a:p>
      </dsp:txBody>
      <dsp:txXfrm>
        <a:off x="194343" y="-441682"/>
        <a:ext cx="4087337" cy="137803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0FACB431-90D7-422F-898A-79929D1E5581}" type="datetimeFigureOut">
              <a:rPr lang="id-ID" smtClean="0"/>
              <a:t>26/04/2015</a:t>
            </a:fld>
            <a:endParaRPr lang="id-ID"/>
          </a:p>
        </p:txBody>
      </p:sp>
      <p:sp>
        <p:nvSpPr>
          <p:cNvPr id="2" name="Footer Placeholder 1"/>
          <p:cNvSpPr>
            <a:spLocks noGrp="1"/>
          </p:cNvSpPr>
          <p:nvPr>
            <p:ph type="ftr" sz="quarter" idx="11"/>
          </p:nvPr>
        </p:nvSpPr>
        <p:spPr/>
        <p:txBody>
          <a:bodyPr/>
          <a:lstStyle/>
          <a:p>
            <a:endParaRPr lang="id-ID"/>
          </a:p>
        </p:txBody>
      </p:sp>
      <p:sp>
        <p:nvSpPr>
          <p:cNvPr id="15" name="Slide Number Placeholder 14"/>
          <p:cNvSpPr>
            <a:spLocks noGrp="1"/>
          </p:cNvSpPr>
          <p:nvPr>
            <p:ph type="sldNum" sz="quarter" idx="12"/>
          </p:nvPr>
        </p:nvSpPr>
        <p:spPr>
          <a:xfrm>
            <a:off x="8229600" y="6473952"/>
            <a:ext cx="758952" cy="246888"/>
          </a:xfrm>
        </p:spPr>
        <p:txBody>
          <a:bodyPr/>
          <a:lstStyle/>
          <a:p>
            <a:fld id="{E852F019-2F5A-47BD-BBA6-BEEF7AFBCB34}"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ACB431-90D7-422F-898A-79929D1E5581}" type="datetimeFigureOut">
              <a:rPr lang="id-ID" smtClean="0"/>
              <a:t>26/04/2015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852F019-2F5A-47BD-BBA6-BEEF7AFBCB34}"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FACB431-90D7-422F-898A-79929D1E5581}" type="datetimeFigureOut">
              <a:rPr lang="id-ID" smtClean="0"/>
              <a:t>26/04/2015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852F019-2F5A-47BD-BBA6-BEEF7AFBCB34}"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FACB431-90D7-422F-898A-79929D1E5581}" type="datetimeFigureOut">
              <a:rPr lang="id-ID" smtClean="0"/>
              <a:t>26/04/2015</a:t>
            </a:fld>
            <a:endParaRPr lang="id-ID"/>
          </a:p>
        </p:txBody>
      </p:sp>
      <p:sp>
        <p:nvSpPr>
          <p:cNvPr id="19" name="Footer Placeholder 18"/>
          <p:cNvSpPr>
            <a:spLocks noGrp="1"/>
          </p:cNvSpPr>
          <p:nvPr>
            <p:ph type="ftr" sz="quarter" idx="11"/>
          </p:nvPr>
        </p:nvSpPr>
        <p:spPr>
          <a:xfrm>
            <a:off x="3581400" y="76200"/>
            <a:ext cx="2895600" cy="288925"/>
          </a:xfrm>
        </p:spPr>
        <p:txBody>
          <a:bodyPr/>
          <a:lstStyle/>
          <a:p>
            <a:endParaRPr lang="id-ID"/>
          </a:p>
        </p:txBody>
      </p:sp>
      <p:sp>
        <p:nvSpPr>
          <p:cNvPr id="16" name="Slide Number Placeholder 15"/>
          <p:cNvSpPr>
            <a:spLocks noGrp="1"/>
          </p:cNvSpPr>
          <p:nvPr>
            <p:ph type="sldNum" sz="quarter" idx="12"/>
          </p:nvPr>
        </p:nvSpPr>
        <p:spPr>
          <a:xfrm>
            <a:off x="8229600" y="6473952"/>
            <a:ext cx="758952" cy="246888"/>
          </a:xfrm>
        </p:spPr>
        <p:txBody>
          <a:bodyPr/>
          <a:lstStyle/>
          <a:p>
            <a:fld id="{E852F019-2F5A-47BD-BBA6-BEEF7AFBCB34}"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0FACB431-90D7-422F-898A-79929D1E5581}" type="datetimeFigureOut">
              <a:rPr lang="id-ID" smtClean="0"/>
              <a:t>26/04/2015</a:t>
            </a:fld>
            <a:endParaRPr lang="id-ID"/>
          </a:p>
        </p:txBody>
      </p:sp>
      <p:sp>
        <p:nvSpPr>
          <p:cNvPr id="11" name="Footer Placeholder 10"/>
          <p:cNvSpPr>
            <a:spLocks noGrp="1"/>
          </p:cNvSpPr>
          <p:nvPr>
            <p:ph type="ftr" sz="quarter" idx="11"/>
          </p:nvPr>
        </p:nvSpPr>
        <p:spPr/>
        <p:txBody>
          <a:bodyPr/>
          <a:lstStyle/>
          <a:p>
            <a:endParaRPr lang="id-ID"/>
          </a:p>
        </p:txBody>
      </p:sp>
      <p:sp>
        <p:nvSpPr>
          <p:cNvPr id="16" name="Slide Number Placeholder 15"/>
          <p:cNvSpPr>
            <a:spLocks noGrp="1"/>
          </p:cNvSpPr>
          <p:nvPr>
            <p:ph type="sldNum" sz="quarter" idx="12"/>
          </p:nvPr>
        </p:nvSpPr>
        <p:spPr/>
        <p:txBody>
          <a:bodyPr/>
          <a:lstStyle/>
          <a:p>
            <a:fld id="{E852F019-2F5A-47BD-BBA6-BEEF7AFBCB34}" type="slidenum">
              <a:rPr lang="id-ID" smtClean="0"/>
              <a:t>‹#›</a:t>
            </a:fld>
            <a:endParaRPr lang="id-ID"/>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0FACB431-90D7-422F-898A-79929D1E5581}" type="datetimeFigureOut">
              <a:rPr lang="id-ID" smtClean="0"/>
              <a:t>26/04/2015</a:t>
            </a:fld>
            <a:endParaRPr lang="id-ID"/>
          </a:p>
        </p:txBody>
      </p:sp>
      <p:sp>
        <p:nvSpPr>
          <p:cNvPr id="10" name="Footer Placeholder 9"/>
          <p:cNvSpPr>
            <a:spLocks noGrp="1"/>
          </p:cNvSpPr>
          <p:nvPr>
            <p:ph type="ftr" sz="quarter" idx="11"/>
          </p:nvPr>
        </p:nvSpPr>
        <p:spPr/>
        <p:txBody>
          <a:bodyPr/>
          <a:lstStyle/>
          <a:p>
            <a:endParaRPr lang="id-ID"/>
          </a:p>
        </p:txBody>
      </p:sp>
      <p:sp>
        <p:nvSpPr>
          <p:cNvPr id="31" name="Slide Number Placeholder 30"/>
          <p:cNvSpPr>
            <a:spLocks noGrp="1"/>
          </p:cNvSpPr>
          <p:nvPr>
            <p:ph type="sldNum" sz="quarter" idx="12"/>
          </p:nvPr>
        </p:nvSpPr>
        <p:spPr/>
        <p:txBody>
          <a:bodyPr/>
          <a:lstStyle/>
          <a:p>
            <a:fld id="{E852F019-2F5A-47BD-BBA6-BEEF7AFBCB34}"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0FACB431-90D7-422F-898A-79929D1E5581}" type="datetimeFigureOut">
              <a:rPr lang="id-ID" smtClean="0"/>
              <a:t>26/04/2015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229600" y="6477000"/>
            <a:ext cx="762000" cy="246888"/>
          </a:xfrm>
        </p:spPr>
        <p:txBody>
          <a:bodyPr/>
          <a:lstStyle/>
          <a:p>
            <a:fld id="{E852F019-2F5A-47BD-BBA6-BEEF7AFBCB34}" type="slidenum">
              <a:rPr lang="id-ID" smtClean="0"/>
              <a:t>‹#›</a:t>
            </a:fld>
            <a:endParaRPr lang="id-ID"/>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FACB431-90D7-422F-898A-79929D1E5581}" type="datetimeFigureOut">
              <a:rPr lang="id-ID" smtClean="0"/>
              <a:t>26/04/2015</a:t>
            </a:fld>
            <a:endParaRPr lang="id-ID"/>
          </a:p>
        </p:txBody>
      </p:sp>
      <p:sp>
        <p:nvSpPr>
          <p:cNvPr id="21" name="Footer Placeholder 20"/>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852F019-2F5A-47BD-BBA6-BEEF7AFBCB34}"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ACB431-90D7-422F-898A-79929D1E5581}" type="datetimeFigureOut">
              <a:rPr lang="id-ID" smtClean="0"/>
              <a:t>26/04/2015</a:t>
            </a:fld>
            <a:endParaRPr lang="id-ID"/>
          </a:p>
        </p:txBody>
      </p:sp>
      <p:sp>
        <p:nvSpPr>
          <p:cNvPr id="24" name="Footer Placeholder 23"/>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852F019-2F5A-47BD-BBA6-BEEF7AFBCB34}"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FACB431-90D7-422F-898A-79929D1E5581}" type="datetimeFigureOut">
              <a:rPr lang="id-ID" smtClean="0"/>
              <a:t>26/04/2015</a:t>
            </a:fld>
            <a:endParaRPr lang="id-ID"/>
          </a:p>
        </p:txBody>
      </p:sp>
      <p:sp>
        <p:nvSpPr>
          <p:cNvPr id="29" name="Footer Placeholder 28"/>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852F019-2F5A-47BD-BBA6-BEEF7AFBCB34}"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0FACB431-90D7-422F-898A-79929D1E5581}" type="datetimeFigureOut">
              <a:rPr lang="id-ID" smtClean="0"/>
              <a:t>26/04/2015</a:t>
            </a:fld>
            <a:endParaRPr lang="id-ID"/>
          </a:p>
        </p:txBody>
      </p:sp>
      <p:sp>
        <p:nvSpPr>
          <p:cNvPr id="5" name="Footer Placeholder 4"/>
          <p:cNvSpPr>
            <a:spLocks noGrp="1"/>
          </p:cNvSpPr>
          <p:nvPr>
            <p:ph type="ftr" sz="quarter" idx="11"/>
          </p:nvPr>
        </p:nvSpPr>
        <p:spPr/>
        <p:txBody>
          <a:bodyPr/>
          <a:lstStyle/>
          <a:p>
            <a:endParaRPr lang="id-ID"/>
          </a:p>
        </p:txBody>
      </p:sp>
      <p:sp>
        <p:nvSpPr>
          <p:cNvPr id="31" name="Slide Number Placeholder 30"/>
          <p:cNvSpPr>
            <a:spLocks noGrp="1"/>
          </p:cNvSpPr>
          <p:nvPr>
            <p:ph type="sldNum" sz="quarter" idx="12"/>
          </p:nvPr>
        </p:nvSpPr>
        <p:spPr/>
        <p:txBody>
          <a:bodyPr/>
          <a:lstStyle/>
          <a:p>
            <a:fld id="{E852F019-2F5A-47BD-BBA6-BEEF7AFBCB34}" type="slidenum">
              <a:rPr lang="id-ID" smtClean="0"/>
              <a:t>‹#›</a:t>
            </a:fld>
            <a:endParaRPr lang="id-ID"/>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FACB431-90D7-422F-898A-79929D1E5581}" type="datetimeFigureOut">
              <a:rPr lang="id-ID" smtClean="0"/>
              <a:t>26/04/2015</a:t>
            </a:fld>
            <a:endParaRPr lang="id-ID"/>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id-ID"/>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E852F019-2F5A-47BD-BBA6-BEEF7AFBCB34}" type="slidenum">
              <a:rPr lang="id-ID" smtClean="0"/>
              <a:t>‹#›</a:t>
            </a:fld>
            <a:endParaRPr lang="id-ID"/>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64704"/>
            <a:ext cx="8686800" cy="3187824"/>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PERKENALAN SINGKAT</a:t>
            </a:r>
            <a:br>
              <a:rPr lang="id-ID"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id-ID"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TERHADAP BEBERAPA GANGGUAN JIWA</a:t>
            </a:r>
            <a:endParaRPr lang="id-ID"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877542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CIRI-CIRI LAINNYA</a:t>
            </a:r>
            <a:endParaRPr lang="id-ID" dirty="0"/>
          </a:p>
        </p:txBody>
      </p:sp>
      <p:sp>
        <p:nvSpPr>
          <p:cNvPr id="3" name="Content Placeholder 2"/>
          <p:cNvSpPr>
            <a:spLocks noGrp="1"/>
          </p:cNvSpPr>
          <p:nvPr>
            <p:ph idx="1"/>
          </p:nvPr>
        </p:nvSpPr>
        <p:spPr/>
        <p:txBody>
          <a:bodyPr>
            <a:normAutofit fontScale="85000" lnSpcReduction="10000"/>
          </a:bodyPr>
          <a:lstStyle/>
          <a:p>
            <a:pPr>
              <a:buClr>
                <a:schemeClr val="tx1"/>
              </a:buClr>
              <a:buFont typeface="Wingdings 2" pitchFamily="18" charset="2"/>
              <a:buChar char="P"/>
            </a:pPr>
            <a:r>
              <a:rPr lang="id-ID" dirty="0" smtClean="0"/>
              <a:t>ODS (Orang dengan Skizofrenia) menunjukkan kemunduran yang jelas dalam fungsi pekerjaan dan sosial. Sehingga mereka gagal menjalankan peran yang diharapkan (msl sbg mahasiswa atau sebagai karyawan).</a:t>
            </a:r>
          </a:p>
          <a:p>
            <a:pPr>
              <a:buClr>
                <a:schemeClr val="tx1"/>
              </a:buClr>
              <a:buFont typeface="Wingdings 2" pitchFamily="18" charset="2"/>
              <a:buChar char="P"/>
            </a:pPr>
            <a:r>
              <a:rPr lang="id-ID" dirty="0" smtClean="0"/>
              <a:t>ODS cenderung kesulitan untuk mempertahankan pembicaraan, membentuk pertemanan, atau memperhatikan kebersihan pribadi mereka.</a:t>
            </a:r>
          </a:p>
          <a:p>
            <a:pPr>
              <a:buClr>
                <a:schemeClr val="tx1"/>
              </a:buClr>
              <a:buFont typeface="Wingdings 2" pitchFamily="18" charset="2"/>
              <a:buChar char="P"/>
            </a:pPr>
            <a:r>
              <a:rPr lang="id-ID" dirty="0" smtClean="0"/>
              <a:t>Laki-laki yang mengalami skizofrenia cenderung terkena pd usia yang lebih muda dan kondisinya lebih buruk daripada perempuan yang mengalaminya.</a:t>
            </a:r>
            <a:endParaRPr lang="id-ID" dirty="0"/>
          </a:p>
        </p:txBody>
      </p:sp>
    </p:spTree>
    <p:extLst>
      <p:ext uri="{BB962C8B-B14F-4D97-AF65-F5344CB8AC3E}">
        <p14:creationId xmlns:p14="http://schemas.microsoft.com/office/powerpoint/2010/main" val="36907105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Tipe-tipe waham dalam skizofrenia</a:t>
            </a:r>
            <a:endParaRPr lang="id-ID" dirty="0"/>
          </a:p>
        </p:txBody>
      </p:sp>
      <p:sp>
        <p:nvSpPr>
          <p:cNvPr id="3" name="Content Placeholder 2"/>
          <p:cNvSpPr>
            <a:spLocks noGrp="1"/>
          </p:cNvSpPr>
          <p:nvPr>
            <p:ph idx="1"/>
          </p:nvPr>
        </p:nvSpPr>
        <p:spPr/>
        <p:txBody>
          <a:bodyPr>
            <a:normAutofit fontScale="85000" lnSpcReduction="20000"/>
          </a:bodyPr>
          <a:lstStyle/>
          <a:p>
            <a:pPr>
              <a:buClr>
                <a:schemeClr val="tx1"/>
              </a:buClr>
              <a:buFont typeface="Wingdings 2" pitchFamily="18" charset="2"/>
              <a:buChar char="P"/>
            </a:pPr>
            <a:r>
              <a:rPr lang="id-ID" b="1" dirty="0" smtClean="0"/>
              <a:t>Waham </a:t>
            </a:r>
            <a:r>
              <a:rPr lang="id-ID" b="1" dirty="0"/>
              <a:t>k</a:t>
            </a:r>
            <a:r>
              <a:rPr lang="id-ID" b="1" dirty="0" smtClean="0"/>
              <a:t>ejar </a:t>
            </a:r>
            <a:r>
              <a:rPr lang="id-ID" dirty="0" smtClean="0"/>
              <a:t>(</a:t>
            </a:r>
            <a:r>
              <a:rPr lang="id-ID" i="1" dirty="0" smtClean="0"/>
              <a:t>delusion of persecution) </a:t>
            </a:r>
            <a:r>
              <a:rPr lang="id-ID" dirty="0" smtClean="0">
                <a:cs typeface="Arial"/>
              </a:rPr>
              <a:t>→ dinas intelijen akan menangkap saya.</a:t>
            </a:r>
          </a:p>
          <a:p>
            <a:pPr>
              <a:buClr>
                <a:schemeClr val="tx1"/>
              </a:buClr>
              <a:buFont typeface="Wingdings 2" pitchFamily="18" charset="2"/>
              <a:buChar char="P"/>
            </a:pPr>
            <a:r>
              <a:rPr lang="id-ID" b="1" dirty="0" smtClean="0">
                <a:cs typeface="Arial"/>
              </a:rPr>
              <a:t>Waham rujukan </a:t>
            </a:r>
            <a:r>
              <a:rPr lang="id-ID" dirty="0" smtClean="0">
                <a:cs typeface="Arial"/>
              </a:rPr>
              <a:t>→ mereka selalu membicarakan keburukan saya.</a:t>
            </a:r>
          </a:p>
          <a:p>
            <a:pPr>
              <a:buClr>
                <a:schemeClr val="tx1"/>
              </a:buClr>
              <a:buFont typeface="Wingdings 2" pitchFamily="18" charset="2"/>
              <a:buChar char="P"/>
            </a:pPr>
            <a:r>
              <a:rPr lang="id-ID" b="1" dirty="0" smtClean="0">
                <a:cs typeface="Arial"/>
              </a:rPr>
              <a:t>Waham dikendalikan </a:t>
            </a:r>
            <a:r>
              <a:rPr lang="id-ID" dirty="0" smtClean="0">
                <a:cs typeface="Arial"/>
              </a:rPr>
              <a:t>→ meyakini bahwa dirinya dikendalikan oleh pihak luar, seperti oleh setan.</a:t>
            </a:r>
          </a:p>
          <a:p>
            <a:pPr>
              <a:buClr>
                <a:schemeClr val="tx1"/>
              </a:buClr>
              <a:buFont typeface="Wingdings 2" pitchFamily="18" charset="2"/>
              <a:buChar char="P"/>
            </a:pPr>
            <a:r>
              <a:rPr lang="id-ID" b="1" dirty="0" smtClean="0">
                <a:cs typeface="Arial"/>
              </a:rPr>
              <a:t>Waham kebesaran </a:t>
            </a:r>
            <a:r>
              <a:rPr lang="id-ID" dirty="0" smtClean="0">
                <a:cs typeface="Arial"/>
              </a:rPr>
              <a:t>→ meyakini sbg orang besar, punya misi yang agung dan tidak logis untuk menyelamatkan dunia.</a:t>
            </a:r>
          </a:p>
          <a:p>
            <a:pPr>
              <a:buClr>
                <a:schemeClr val="tx1"/>
              </a:buClr>
              <a:buFont typeface="Wingdings 2" pitchFamily="18" charset="2"/>
              <a:buChar char="P"/>
            </a:pPr>
            <a:r>
              <a:rPr lang="id-ID" b="1" dirty="0" smtClean="0">
                <a:cs typeface="Arial"/>
              </a:rPr>
              <a:t>Waham nihilistik </a:t>
            </a:r>
            <a:r>
              <a:rPr lang="id-ID" dirty="0" smtClean="0">
                <a:latin typeface="Arial"/>
                <a:cs typeface="Arial"/>
              </a:rPr>
              <a:t>→ meyakini bahwa dirinya bukanlah apa-apa di dunia ini (paling miskin, paling bodoh, dsb)</a:t>
            </a:r>
            <a:endParaRPr lang="id-ID" dirty="0" smtClean="0">
              <a:cs typeface="Arial"/>
            </a:endParaRPr>
          </a:p>
          <a:p>
            <a:endParaRPr lang="id-ID" dirty="0"/>
          </a:p>
        </p:txBody>
      </p:sp>
    </p:spTree>
    <p:extLst>
      <p:ext uri="{BB962C8B-B14F-4D97-AF65-F5344CB8AC3E}">
        <p14:creationId xmlns:p14="http://schemas.microsoft.com/office/powerpoint/2010/main" val="36414725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dirty="0" smtClean="0"/>
              <a:t>Tipe-tipe waham lain </a:t>
            </a:r>
            <a:br>
              <a:rPr lang="id-ID" dirty="0" smtClean="0"/>
            </a:br>
            <a:r>
              <a:rPr lang="id-ID" dirty="0" smtClean="0"/>
              <a:t>dalam ranah psikotik </a:t>
            </a:r>
            <a:endParaRPr lang="id-ID" dirty="0"/>
          </a:p>
        </p:txBody>
      </p:sp>
      <p:sp>
        <p:nvSpPr>
          <p:cNvPr id="3" name="Content Placeholder 2"/>
          <p:cNvSpPr>
            <a:spLocks noGrp="1"/>
          </p:cNvSpPr>
          <p:nvPr>
            <p:ph idx="1"/>
          </p:nvPr>
        </p:nvSpPr>
        <p:spPr/>
        <p:txBody>
          <a:bodyPr>
            <a:normAutofit lnSpcReduction="10000"/>
          </a:bodyPr>
          <a:lstStyle/>
          <a:p>
            <a:pPr>
              <a:buClr>
                <a:schemeClr val="tx1"/>
              </a:buClr>
              <a:buFont typeface="Wingdings 2" pitchFamily="18" charset="2"/>
              <a:buChar char="P"/>
            </a:pPr>
            <a:r>
              <a:rPr lang="id-ID" b="1" dirty="0" smtClean="0"/>
              <a:t>Erotomania (waham seksual) </a:t>
            </a:r>
            <a:r>
              <a:rPr lang="id-ID" dirty="0" smtClean="0">
                <a:cs typeface="Arial"/>
              </a:rPr>
              <a:t>→ merasa dicintai oleh orang2 terkenal.</a:t>
            </a:r>
          </a:p>
          <a:p>
            <a:pPr>
              <a:buClr>
                <a:schemeClr val="tx1"/>
              </a:buClr>
              <a:buFont typeface="Wingdings 2" pitchFamily="18" charset="2"/>
              <a:buChar char="P"/>
            </a:pPr>
            <a:r>
              <a:rPr lang="id-ID" b="1" dirty="0" smtClean="0">
                <a:cs typeface="Arial"/>
              </a:rPr>
              <a:t>Waham cemburu </a:t>
            </a:r>
            <a:r>
              <a:rPr lang="id-ID" dirty="0" smtClean="0">
                <a:cs typeface="Arial"/>
              </a:rPr>
              <a:t>→ meyakini bahwa pasangannya tidak setia, tanpa bukti2 yg logis.</a:t>
            </a:r>
          </a:p>
          <a:p>
            <a:pPr>
              <a:buClr>
                <a:schemeClr val="tx1"/>
              </a:buClr>
              <a:buFont typeface="Wingdings 2" pitchFamily="18" charset="2"/>
              <a:buChar char="P"/>
            </a:pPr>
            <a:r>
              <a:rPr lang="id-ID" b="1" dirty="0" smtClean="0">
                <a:cs typeface="Arial"/>
              </a:rPr>
              <a:t>Waham somatik </a:t>
            </a:r>
            <a:r>
              <a:rPr lang="id-ID" dirty="0" smtClean="0">
                <a:cs typeface="Arial"/>
              </a:rPr>
              <a:t>→ meyakini bahwa tubuhnya memiliki gangguan fisik, padahal tdk terbukti secara klinis.</a:t>
            </a:r>
          </a:p>
          <a:p>
            <a:pPr>
              <a:buClr>
                <a:schemeClr val="tx1"/>
              </a:buClr>
              <a:buFont typeface="Wingdings 2" pitchFamily="18" charset="2"/>
              <a:buChar char="P"/>
            </a:pPr>
            <a:r>
              <a:rPr lang="id-ID" b="1" dirty="0" smtClean="0">
                <a:cs typeface="Arial"/>
              </a:rPr>
              <a:t>Waham campuran </a:t>
            </a:r>
            <a:r>
              <a:rPr lang="id-ID" dirty="0" smtClean="0">
                <a:cs typeface="Arial"/>
              </a:rPr>
              <a:t>→ lebih dr satu tipe, tidak ada tema tunggal yg mendominasi.</a:t>
            </a:r>
          </a:p>
          <a:p>
            <a:pPr>
              <a:buClr>
                <a:schemeClr val="tx1"/>
              </a:buClr>
              <a:buFont typeface="Wingdings 2" pitchFamily="18" charset="2"/>
              <a:buChar char="P"/>
            </a:pPr>
            <a:endParaRPr lang="id-ID" dirty="0"/>
          </a:p>
        </p:txBody>
      </p:sp>
    </p:spTree>
    <p:extLst>
      <p:ext uri="{BB962C8B-B14F-4D97-AF65-F5344CB8AC3E}">
        <p14:creationId xmlns:p14="http://schemas.microsoft.com/office/powerpoint/2010/main" val="8705261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Hal-hal lain tentang skizofrenia</a:t>
            </a:r>
            <a:endParaRPr lang="id-ID" dirty="0"/>
          </a:p>
        </p:txBody>
      </p:sp>
      <p:sp>
        <p:nvSpPr>
          <p:cNvPr id="3" name="Content Placeholder 2"/>
          <p:cNvSpPr>
            <a:spLocks noGrp="1"/>
          </p:cNvSpPr>
          <p:nvPr>
            <p:ph idx="1"/>
          </p:nvPr>
        </p:nvSpPr>
        <p:spPr/>
        <p:txBody>
          <a:bodyPr>
            <a:normAutofit fontScale="92500" lnSpcReduction="20000"/>
          </a:bodyPr>
          <a:lstStyle/>
          <a:p>
            <a:pPr>
              <a:buClr>
                <a:schemeClr val="tx1"/>
              </a:buClr>
              <a:buFont typeface="Wingdings 2" pitchFamily="18" charset="2"/>
              <a:buChar char="P"/>
            </a:pPr>
            <a:r>
              <a:rPr lang="id-ID" dirty="0" smtClean="0"/>
              <a:t>Jumlah orang yang mengalami skizofrenia pada populasi sekitar 0,5 – 1 %.</a:t>
            </a:r>
          </a:p>
          <a:p>
            <a:pPr>
              <a:buClr>
                <a:schemeClr val="tx1"/>
              </a:buClr>
              <a:buFont typeface="Wingdings 2" pitchFamily="18" charset="2"/>
              <a:buChar char="P"/>
            </a:pPr>
            <a:r>
              <a:rPr lang="id-ID" dirty="0" smtClean="0"/>
              <a:t>Skizofrenia biasanya muncul pada masa akhir remaja atau dewasa awal.</a:t>
            </a:r>
          </a:p>
          <a:p>
            <a:pPr>
              <a:buClr>
                <a:schemeClr val="tx1"/>
              </a:buClr>
              <a:buFont typeface="Wingdings 2" pitchFamily="18" charset="2"/>
              <a:buChar char="P"/>
            </a:pPr>
            <a:r>
              <a:rPr lang="id-ID" dirty="0" smtClean="0"/>
              <a:t>Kerentanan untuk mengalami skizofrenia ada kaitannya dengan pewarisan keturunan.Namun dalam hal ini faktor lingkungan berperan lebih besar.</a:t>
            </a:r>
          </a:p>
          <a:p>
            <a:pPr>
              <a:buClr>
                <a:schemeClr val="tx1"/>
              </a:buClr>
              <a:buFont typeface="Wingdings 2" pitchFamily="18" charset="2"/>
              <a:buChar char="P"/>
            </a:pPr>
            <a:r>
              <a:rPr lang="id-ID" dirty="0" smtClean="0"/>
              <a:t>Dengan obat dan dukungan yg tepat skizofrenia dapat terpulihkan dan mampu utk kembali hidup bermasyarakat.</a:t>
            </a:r>
          </a:p>
          <a:p>
            <a:pPr marL="0" indent="0">
              <a:buNone/>
            </a:pPr>
            <a:endParaRPr lang="id-ID" dirty="0"/>
          </a:p>
        </p:txBody>
      </p:sp>
    </p:spTree>
    <p:extLst>
      <p:ext uri="{BB962C8B-B14F-4D97-AF65-F5344CB8AC3E}">
        <p14:creationId xmlns:p14="http://schemas.microsoft.com/office/powerpoint/2010/main" val="25172303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7824" y="2420888"/>
            <a:ext cx="3475112" cy="838200"/>
          </a:xfrm>
        </p:spPr>
        <p:style>
          <a:lnRef idx="0">
            <a:schemeClr val="accent4"/>
          </a:lnRef>
          <a:fillRef idx="3">
            <a:schemeClr val="accent4"/>
          </a:fillRef>
          <a:effectRef idx="3">
            <a:schemeClr val="accent4"/>
          </a:effectRef>
          <a:fontRef idx="minor">
            <a:schemeClr val="lt1"/>
          </a:fontRef>
        </p:style>
        <p:txBody>
          <a:bodyPr>
            <a:normAutofit/>
          </a:bodyPr>
          <a:lstStyle/>
          <a:p>
            <a:pPr algn="ctr"/>
            <a:r>
              <a:rPr lang="id-ID" dirty="0" smtClean="0"/>
              <a:t>Depresi</a:t>
            </a:r>
            <a:endParaRPr lang="id-ID" dirty="0"/>
          </a:p>
        </p:txBody>
      </p:sp>
      <p:sp>
        <p:nvSpPr>
          <p:cNvPr id="3" name="Content Placeholder 2"/>
          <p:cNvSpPr>
            <a:spLocks noGrp="1"/>
          </p:cNvSpPr>
          <p:nvPr>
            <p:ph idx="1"/>
          </p:nvPr>
        </p:nvSpPr>
        <p:spPr>
          <a:xfrm>
            <a:off x="304800" y="3789040"/>
            <a:ext cx="8686800" cy="2291085"/>
          </a:xfrm>
        </p:spPr>
        <p:txBody>
          <a:bodyPr/>
          <a:lstStyle/>
          <a:p>
            <a:pPr marL="0" indent="0" algn="ctr">
              <a:buNone/>
            </a:pPr>
            <a:r>
              <a:rPr lang="id-ID" dirty="0" smtClean="0"/>
              <a:t>Kata </a:t>
            </a:r>
            <a:r>
              <a:rPr lang="id-ID" i="1" dirty="0" smtClean="0"/>
              <a:t>depresi </a:t>
            </a:r>
            <a:r>
              <a:rPr lang="id-ID" dirty="0" smtClean="0"/>
              <a:t>berasal dari Bahasa Latin </a:t>
            </a:r>
            <a:r>
              <a:rPr lang="id-ID" i="1" dirty="0" smtClean="0"/>
              <a:t>depressus </a:t>
            </a:r>
            <a:r>
              <a:rPr lang="id-ID" dirty="0" smtClean="0"/>
              <a:t>yg berarti “tertekan, tenggelam” </a:t>
            </a:r>
          </a:p>
          <a:p>
            <a:pPr marL="0" indent="0" algn="ctr">
              <a:buNone/>
            </a:pPr>
            <a:r>
              <a:rPr lang="id-ID" dirty="0" smtClean="0"/>
              <a:t>(</a:t>
            </a:r>
            <a:r>
              <a:rPr lang="id-ID" i="1" dirty="0" smtClean="0"/>
              <a:t>de-</a:t>
            </a:r>
            <a:r>
              <a:rPr lang="id-ID" dirty="0" smtClean="0"/>
              <a:t>, ke bawah + </a:t>
            </a:r>
            <a:r>
              <a:rPr lang="id-ID" i="1" dirty="0" smtClean="0"/>
              <a:t>premere</a:t>
            </a:r>
            <a:r>
              <a:rPr lang="id-ID" dirty="0" smtClean="0"/>
              <a:t>, menekan).</a:t>
            </a:r>
            <a:endParaRPr lang="id-ID" dirty="0"/>
          </a:p>
        </p:txBody>
      </p:sp>
    </p:spTree>
    <p:extLst>
      <p:ext uri="{BB962C8B-B14F-4D97-AF65-F5344CB8AC3E}">
        <p14:creationId xmlns:p14="http://schemas.microsoft.com/office/powerpoint/2010/main" val="8314372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dirty="0" smtClean="0"/>
              <a:t>Perbedaan antara </a:t>
            </a:r>
            <a:br>
              <a:rPr lang="id-ID" dirty="0" smtClean="0"/>
            </a:br>
            <a:r>
              <a:rPr lang="id-ID" dirty="0" smtClean="0"/>
              <a:t>Kemurungan biasa dan depresi klinis</a:t>
            </a:r>
            <a:endParaRPr lang="id-ID" dirty="0"/>
          </a:p>
        </p:txBody>
      </p:sp>
      <p:sp>
        <p:nvSpPr>
          <p:cNvPr id="3" name="Content Placeholder 2"/>
          <p:cNvSpPr>
            <a:spLocks noGrp="1"/>
          </p:cNvSpPr>
          <p:nvPr>
            <p:ph idx="1"/>
          </p:nvPr>
        </p:nvSpPr>
        <p:spPr/>
        <p:txBody>
          <a:bodyPr/>
          <a:lstStyle/>
          <a:p>
            <a:pPr>
              <a:buClr>
                <a:schemeClr val="tx1"/>
              </a:buClr>
              <a:buFont typeface="Wingdings 2" pitchFamily="18" charset="2"/>
              <a:buChar char="P"/>
            </a:pPr>
            <a:r>
              <a:rPr lang="id-ID" dirty="0" smtClean="0"/>
              <a:t>Setiap kita pernah mengalami rasa murung, sangat terpuruk, menangis, dan kehilangan minat, sukar berkonsentrasi, dan mengharapkan hal buruk akan terjadi. Namun pd org yg mengalami depresi klinis hal itu terjadi lebih lama dan melumpuhkannya untuk memenuhi tuntutan hidup sehari-hari (bekerja, bersiap utk ujian dsb)</a:t>
            </a:r>
          </a:p>
        </p:txBody>
      </p:sp>
    </p:spTree>
    <p:extLst>
      <p:ext uri="{BB962C8B-B14F-4D97-AF65-F5344CB8AC3E}">
        <p14:creationId xmlns:p14="http://schemas.microsoft.com/office/powerpoint/2010/main" val="3812417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Ciri-ciri depresi</a:t>
            </a:r>
            <a:endParaRPr lang="id-ID" dirty="0"/>
          </a:p>
        </p:txBody>
      </p:sp>
      <p:sp>
        <p:nvSpPr>
          <p:cNvPr id="3" name="Content Placeholder 2"/>
          <p:cNvSpPr>
            <a:spLocks noGrp="1"/>
          </p:cNvSpPr>
          <p:nvPr>
            <p:ph idx="1"/>
          </p:nvPr>
        </p:nvSpPr>
        <p:spPr/>
        <p:txBody>
          <a:bodyPr>
            <a:normAutofit fontScale="92500" lnSpcReduction="20000"/>
          </a:bodyPr>
          <a:lstStyle/>
          <a:p>
            <a:pPr>
              <a:buClr>
                <a:schemeClr val="tx1"/>
              </a:buClr>
              <a:buFont typeface="Wingdings" pitchFamily="2" charset="2"/>
              <a:buChar char="ü"/>
            </a:pPr>
            <a:r>
              <a:rPr lang="id-ID" dirty="0" smtClean="0"/>
              <a:t>Emosional</a:t>
            </a:r>
          </a:p>
          <a:p>
            <a:pPr lvl="1">
              <a:buClr>
                <a:schemeClr val="tx1"/>
              </a:buClr>
              <a:buFont typeface="Wingdings" pitchFamily="2" charset="2"/>
              <a:buChar char="ü"/>
            </a:pPr>
            <a:r>
              <a:rPr lang="id-ID" dirty="0" smtClean="0"/>
              <a:t>Merasa terpuruk dan sangat murung</a:t>
            </a:r>
          </a:p>
          <a:p>
            <a:pPr lvl="1">
              <a:buClr>
                <a:schemeClr val="tx1"/>
              </a:buClr>
              <a:buFont typeface="Wingdings" pitchFamily="2" charset="2"/>
              <a:buChar char="ü"/>
            </a:pPr>
            <a:r>
              <a:rPr lang="id-ID" dirty="0" smtClean="0"/>
              <a:t>Menangis</a:t>
            </a:r>
          </a:p>
          <a:p>
            <a:pPr lvl="1">
              <a:buClr>
                <a:schemeClr val="tx1"/>
              </a:buClr>
              <a:buFont typeface="Wingdings" pitchFamily="2" charset="2"/>
              <a:buChar char="ü"/>
            </a:pPr>
            <a:r>
              <a:rPr lang="id-ID" dirty="0" smtClean="0"/>
              <a:t>Mudah tersinggung, gelisah, atau hilang kesabaran.</a:t>
            </a:r>
          </a:p>
          <a:p>
            <a:pPr>
              <a:buClr>
                <a:schemeClr val="tx1"/>
              </a:buClr>
              <a:buFont typeface="Wingdings" pitchFamily="2" charset="2"/>
              <a:buChar char="ü"/>
            </a:pPr>
            <a:r>
              <a:rPr lang="id-ID" dirty="0" smtClean="0"/>
              <a:t>Motivasi</a:t>
            </a:r>
          </a:p>
          <a:p>
            <a:pPr lvl="1">
              <a:buClr>
                <a:schemeClr val="tx1"/>
              </a:buClr>
              <a:buFont typeface="Wingdings" pitchFamily="2" charset="2"/>
              <a:buChar char="ü"/>
            </a:pPr>
            <a:r>
              <a:rPr lang="id-ID" dirty="0" smtClean="0"/>
              <a:t>Sulit utk memulai kegiatan (sangat enggan utk bangkit dr tidur dsb).</a:t>
            </a:r>
          </a:p>
          <a:p>
            <a:pPr lvl="1">
              <a:buClr>
                <a:schemeClr val="tx1"/>
              </a:buClr>
              <a:buFont typeface="Wingdings" pitchFamily="2" charset="2"/>
              <a:buChar char="ü"/>
            </a:pPr>
            <a:r>
              <a:rPr lang="id-ID" dirty="0" smtClean="0"/>
              <a:t>Menurunnya tingkat partisipasi sosial.</a:t>
            </a:r>
          </a:p>
          <a:p>
            <a:pPr lvl="1">
              <a:buClr>
                <a:schemeClr val="tx1"/>
              </a:buClr>
              <a:buFont typeface="Wingdings" pitchFamily="2" charset="2"/>
              <a:buChar char="ü"/>
            </a:pPr>
            <a:r>
              <a:rPr lang="id-ID" dirty="0" smtClean="0"/>
              <a:t>Kehilangan minat pd hal-hal yg semula disenangi.</a:t>
            </a:r>
          </a:p>
          <a:p>
            <a:pPr lvl="1">
              <a:buClr>
                <a:schemeClr val="tx1"/>
              </a:buClr>
              <a:buFont typeface="Wingdings" pitchFamily="2" charset="2"/>
              <a:buChar char="ü"/>
            </a:pPr>
            <a:r>
              <a:rPr lang="id-ID" dirty="0" smtClean="0"/>
              <a:t>Menurunnya libido seksual</a:t>
            </a:r>
          </a:p>
          <a:p>
            <a:pPr lvl="1">
              <a:buClr>
                <a:schemeClr val="tx1"/>
              </a:buClr>
              <a:buFont typeface="Wingdings" pitchFamily="2" charset="2"/>
              <a:buChar char="ü"/>
            </a:pPr>
            <a:r>
              <a:rPr lang="id-ID" dirty="0" smtClean="0"/>
              <a:t>Gagal utk berespon pd pujian.</a:t>
            </a:r>
          </a:p>
          <a:p>
            <a:pPr lvl="1"/>
            <a:endParaRPr lang="id-ID" dirty="0"/>
          </a:p>
        </p:txBody>
      </p:sp>
    </p:spTree>
    <p:extLst>
      <p:ext uri="{BB962C8B-B14F-4D97-AF65-F5344CB8AC3E}">
        <p14:creationId xmlns:p14="http://schemas.microsoft.com/office/powerpoint/2010/main" val="10874146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Ciri-ciri depresi (lanjutan)</a:t>
            </a:r>
            <a:endParaRPr lang="id-ID" dirty="0"/>
          </a:p>
        </p:txBody>
      </p:sp>
      <p:sp>
        <p:nvSpPr>
          <p:cNvPr id="3" name="Content Placeholder 2"/>
          <p:cNvSpPr>
            <a:spLocks noGrp="1"/>
          </p:cNvSpPr>
          <p:nvPr>
            <p:ph idx="1"/>
          </p:nvPr>
        </p:nvSpPr>
        <p:spPr/>
        <p:txBody>
          <a:bodyPr>
            <a:normAutofit fontScale="77500" lnSpcReduction="20000"/>
          </a:bodyPr>
          <a:lstStyle/>
          <a:p>
            <a:pPr>
              <a:buClr>
                <a:schemeClr val="tx1"/>
              </a:buClr>
              <a:buFont typeface="Wingdings" pitchFamily="2" charset="2"/>
              <a:buChar char="ü"/>
            </a:pPr>
            <a:r>
              <a:rPr lang="id-ID" dirty="0" smtClean="0"/>
              <a:t>Motorik</a:t>
            </a:r>
          </a:p>
          <a:p>
            <a:pPr lvl="1">
              <a:buClr>
                <a:schemeClr val="tx1"/>
              </a:buClr>
              <a:buFont typeface="Wingdings" pitchFamily="2" charset="2"/>
              <a:buChar char="ü"/>
            </a:pPr>
            <a:r>
              <a:rPr lang="id-ID" dirty="0" smtClean="0"/>
              <a:t>Bergerak lebih lamban dan berbicara lebih perlahan dari biasanya.</a:t>
            </a:r>
          </a:p>
          <a:p>
            <a:pPr lvl="1">
              <a:buClr>
                <a:schemeClr val="tx1"/>
              </a:buClr>
              <a:buFont typeface="Wingdings" pitchFamily="2" charset="2"/>
              <a:buChar char="ü"/>
            </a:pPr>
            <a:r>
              <a:rPr lang="id-ID" dirty="0" smtClean="0"/>
              <a:t>Tidur terlampau banyak atau tidur terlalu sedikit.</a:t>
            </a:r>
          </a:p>
          <a:p>
            <a:pPr lvl="1">
              <a:buClr>
                <a:schemeClr val="tx1"/>
              </a:buClr>
              <a:buFont typeface="Wingdings" pitchFamily="2" charset="2"/>
              <a:buChar char="ü"/>
            </a:pPr>
            <a:r>
              <a:rPr lang="id-ID" dirty="0" smtClean="0"/>
              <a:t>Makan terlalu banyak atau terlalu sedikit.</a:t>
            </a:r>
          </a:p>
          <a:p>
            <a:pPr lvl="1">
              <a:buClr>
                <a:schemeClr val="tx1"/>
              </a:buClr>
              <a:buFont typeface="Wingdings" pitchFamily="2" charset="2"/>
              <a:buChar char="ü"/>
            </a:pPr>
            <a:r>
              <a:rPr lang="id-ID" dirty="0" smtClean="0"/>
              <a:t>Bertambah atau kehilangan berat badan.</a:t>
            </a:r>
          </a:p>
          <a:p>
            <a:pPr lvl="1">
              <a:buClr>
                <a:schemeClr val="tx1"/>
              </a:buClr>
              <a:buFont typeface="Wingdings" pitchFamily="2" charset="2"/>
              <a:buChar char="ü"/>
            </a:pPr>
            <a:r>
              <a:rPr lang="id-ID" dirty="0" smtClean="0"/>
              <a:t>Berfungsi dlm pekerjaan atau sekolah kurang dari biasanya.</a:t>
            </a:r>
          </a:p>
          <a:p>
            <a:pPr>
              <a:buClr>
                <a:schemeClr val="tx1"/>
              </a:buClr>
              <a:buFont typeface="Wingdings" pitchFamily="2" charset="2"/>
              <a:buChar char="ü"/>
            </a:pPr>
            <a:r>
              <a:rPr lang="id-ID" dirty="0" smtClean="0"/>
              <a:t>Pikiran</a:t>
            </a:r>
          </a:p>
          <a:p>
            <a:pPr lvl="1">
              <a:buClr>
                <a:schemeClr val="tx1"/>
              </a:buClr>
              <a:buFont typeface="Wingdings" pitchFamily="2" charset="2"/>
              <a:buChar char="ü"/>
            </a:pPr>
            <a:r>
              <a:rPr lang="id-ID" dirty="0" smtClean="0"/>
              <a:t>Kesulitan dalam berkonsentrasi dan berpikir jernih.</a:t>
            </a:r>
          </a:p>
          <a:p>
            <a:pPr lvl="1">
              <a:buClr>
                <a:schemeClr val="tx1"/>
              </a:buClr>
              <a:buFont typeface="Wingdings" pitchFamily="2" charset="2"/>
              <a:buChar char="ü"/>
            </a:pPr>
            <a:r>
              <a:rPr lang="id-ID" dirty="0" smtClean="0"/>
              <a:t>Berpikir negatif ttg diri sendiri dan masa depan.</a:t>
            </a:r>
          </a:p>
          <a:p>
            <a:pPr lvl="1">
              <a:buClr>
                <a:schemeClr val="tx1"/>
              </a:buClr>
              <a:buFont typeface="Wingdings" pitchFamily="2" charset="2"/>
              <a:buChar char="ü"/>
            </a:pPr>
            <a:r>
              <a:rPr lang="id-ID" dirty="0" smtClean="0"/>
              <a:t>Merasa bersalah atau menyesal akan perbuatan di masa lalu.</a:t>
            </a:r>
          </a:p>
          <a:p>
            <a:pPr lvl="1">
              <a:buClr>
                <a:schemeClr val="tx1"/>
              </a:buClr>
              <a:buFont typeface="Wingdings" pitchFamily="2" charset="2"/>
              <a:buChar char="ü"/>
            </a:pPr>
            <a:r>
              <a:rPr lang="id-ID" dirty="0" smtClean="0"/>
              <a:t>Punya harga diri yang melemah.</a:t>
            </a:r>
          </a:p>
          <a:p>
            <a:pPr lvl="1">
              <a:buClr>
                <a:schemeClr val="tx1"/>
              </a:buClr>
              <a:buFont typeface="Wingdings" pitchFamily="2" charset="2"/>
              <a:buChar char="ü"/>
            </a:pPr>
            <a:r>
              <a:rPr lang="id-ID" dirty="0" smtClean="0"/>
              <a:t>Memikirkan </a:t>
            </a:r>
            <a:r>
              <a:rPr lang="id-ID" dirty="0" smtClean="0"/>
              <a:t>akan kematian (ingin bunuh diri dsb).</a:t>
            </a:r>
            <a:endParaRPr lang="id-ID" dirty="0"/>
          </a:p>
        </p:txBody>
      </p:sp>
    </p:spTree>
    <p:extLst>
      <p:ext uri="{BB962C8B-B14F-4D97-AF65-F5344CB8AC3E}">
        <p14:creationId xmlns:p14="http://schemas.microsoft.com/office/powerpoint/2010/main" val="31600539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Tambahan tentang depresi</a:t>
            </a:r>
            <a:endParaRPr lang="id-ID" dirty="0"/>
          </a:p>
        </p:txBody>
      </p:sp>
      <p:sp>
        <p:nvSpPr>
          <p:cNvPr id="3" name="Content Placeholder 2"/>
          <p:cNvSpPr>
            <a:spLocks noGrp="1"/>
          </p:cNvSpPr>
          <p:nvPr>
            <p:ph idx="1"/>
          </p:nvPr>
        </p:nvSpPr>
        <p:spPr/>
        <p:txBody>
          <a:bodyPr/>
          <a:lstStyle/>
          <a:p>
            <a:pPr>
              <a:buClr>
                <a:schemeClr val="tx1"/>
              </a:buClr>
              <a:buFont typeface="Wingdings 2" pitchFamily="18" charset="2"/>
              <a:buChar char="P"/>
            </a:pPr>
            <a:r>
              <a:rPr lang="id-ID" dirty="0" smtClean="0"/>
              <a:t>Sekitar seperempat penduduk Bumi pernah mengalami depresi pada suatu waktu dalam hidupnya.</a:t>
            </a:r>
          </a:p>
          <a:p>
            <a:pPr>
              <a:buClr>
                <a:schemeClr val="tx1"/>
              </a:buClr>
              <a:buFont typeface="Wingdings 2" pitchFamily="18" charset="2"/>
              <a:buChar char="P"/>
            </a:pPr>
            <a:r>
              <a:rPr lang="id-ID" dirty="0" smtClean="0"/>
              <a:t>Depresi lebih banyak dialami wanita daripada laki-laki.</a:t>
            </a:r>
            <a:endParaRPr lang="id-ID" dirty="0"/>
          </a:p>
        </p:txBody>
      </p:sp>
    </p:spTree>
    <p:extLst>
      <p:ext uri="{BB962C8B-B14F-4D97-AF65-F5344CB8AC3E}">
        <p14:creationId xmlns:p14="http://schemas.microsoft.com/office/powerpoint/2010/main" val="8190645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7704" y="1556792"/>
            <a:ext cx="5616624" cy="841248"/>
          </a:xfrm>
        </p:spPr>
        <p:style>
          <a:lnRef idx="0">
            <a:schemeClr val="accent4"/>
          </a:lnRef>
          <a:fillRef idx="3">
            <a:schemeClr val="accent4"/>
          </a:fillRef>
          <a:effectRef idx="3">
            <a:schemeClr val="accent4"/>
          </a:effectRef>
          <a:fontRef idx="minor">
            <a:schemeClr val="lt1"/>
          </a:fontRef>
        </p:style>
        <p:txBody>
          <a:bodyPr/>
          <a:lstStyle/>
          <a:p>
            <a:pPr algn="ctr"/>
            <a:r>
              <a:rPr lang="id-ID" dirty="0" smtClean="0"/>
              <a:t>Gangguan bipolar</a:t>
            </a:r>
            <a:endParaRPr lang="id-ID" dirty="0"/>
          </a:p>
        </p:txBody>
      </p:sp>
      <p:sp>
        <p:nvSpPr>
          <p:cNvPr id="5" name="TextBox 4"/>
          <p:cNvSpPr txBox="1"/>
          <p:nvPr/>
        </p:nvSpPr>
        <p:spPr>
          <a:xfrm>
            <a:off x="899592" y="2564904"/>
            <a:ext cx="7632848" cy="3416320"/>
          </a:xfrm>
          <a:prstGeom prst="rect">
            <a:avLst/>
          </a:prstGeom>
          <a:noFill/>
        </p:spPr>
        <p:txBody>
          <a:bodyPr wrap="square" rtlCol="0">
            <a:spAutoFit/>
          </a:bodyPr>
          <a:lstStyle/>
          <a:p>
            <a:pPr algn="ctr"/>
            <a:r>
              <a:rPr lang="id-ID" sz="3600" dirty="0" smtClean="0"/>
              <a:t>Kata </a:t>
            </a:r>
            <a:r>
              <a:rPr lang="id-ID" sz="3600" i="1" dirty="0" smtClean="0"/>
              <a:t>bipolar </a:t>
            </a:r>
            <a:r>
              <a:rPr lang="id-ID" sz="3600" dirty="0" smtClean="0"/>
              <a:t>berasal dari Bahasa Inggris yang berarti “dua kutub” </a:t>
            </a:r>
          </a:p>
          <a:p>
            <a:pPr algn="ctr"/>
            <a:r>
              <a:rPr lang="id-ID" sz="3600" dirty="0" smtClean="0"/>
              <a:t>(</a:t>
            </a:r>
            <a:r>
              <a:rPr lang="id-ID" sz="3600" i="1" dirty="0" smtClean="0"/>
              <a:t>bi</a:t>
            </a:r>
            <a:r>
              <a:rPr lang="id-ID" sz="3600" dirty="0" smtClean="0"/>
              <a:t>, dua + </a:t>
            </a:r>
            <a:r>
              <a:rPr lang="id-ID" sz="3600" i="1" dirty="0" smtClean="0"/>
              <a:t>pole, </a:t>
            </a:r>
            <a:r>
              <a:rPr lang="id-ID" sz="3600" dirty="0" smtClean="0"/>
              <a:t>kutub) yang menamai ayunan perasaan “ke atas” dan </a:t>
            </a:r>
          </a:p>
          <a:p>
            <a:pPr algn="ctr"/>
            <a:r>
              <a:rPr lang="id-ID" sz="3600" dirty="0" smtClean="0"/>
              <a:t>“ke bawah” yang dialami oleh penderitanya.</a:t>
            </a:r>
            <a:endParaRPr lang="id-ID" sz="3600" dirty="0"/>
          </a:p>
        </p:txBody>
      </p:sp>
    </p:spTree>
    <p:extLst>
      <p:ext uri="{BB962C8B-B14F-4D97-AF65-F5344CB8AC3E}">
        <p14:creationId xmlns:p14="http://schemas.microsoft.com/office/powerpoint/2010/main" val="30721948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dirty="0" smtClean="0"/>
              <a:t>Ukuran dalam menentukan </a:t>
            </a:r>
            <a:br>
              <a:rPr lang="id-ID" dirty="0" smtClean="0"/>
            </a:br>
            <a:r>
              <a:rPr lang="id-ID" dirty="0" smtClean="0"/>
              <a:t>gangguan jiwa</a:t>
            </a:r>
            <a:endParaRPr lang="id-ID" dirty="0"/>
          </a:p>
        </p:txBody>
      </p:sp>
      <p:sp>
        <p:nvSpPr>
          <p:cNvPr id="3" name="Content Placeholder 2"/>
          <p:cNvSpPr>
            <a:spLocks noGrp="1"/>
          </p:cNvSpPr>
          <p:nvPr>
            <p:ph idx="1"/>
          </p:nvPr>
        </p:nvSpPr>
        <p:spPr/>
        <p:txBody>
          <a:bodyPr>
            <a:normAutofit fontScale="92500" lnSpcReduction="10000"/>
          </a:bodyPr>
          <a:lstStyle/>
          <a:p>
            <a:pPr>
              <a:buClr>
                <a:schemeClr val="tx1"/>
              </a:buClr>
              <a:buFont typeface="Wingdings 2" pitchFamily="18" charset="2"/>
              <a:buChar char=""/>
            </a:pPr>
            <a:r>
              <a:rPr lang="id-ID" b="1" dirty="0" smtClean="0"/>
              <a:t>Kesesuaian dengan sekitar </a:t>
            </a:r>
            <a:r>
              <a:rPr lang="id-ID" dirty="0" smtClean="0">
                <a:latin typeface="Arial"/>
                <a:cs typeface="Arial"/>
              </a:rPr>
              <a:t>→ </a:t>
            </a:r>
            <a:r>
              <a:rPr lang="id-ID" dirty="0" smtClean="0">
                <a:cs typeface="Arial"/>
              </a:rPr>
              <a:t>abnormal jika tidak sesuai dengan situasinya.</a:t>
            </a:r>
            <a:endParaRPr lang="id-ID" dirty="0" smtClean="0"/>
          </a:p>
          <a:p>
            <a:pPr>
              <a:buClr>
                <a:schemeClr val="tx1"/>
              </a:buClr>
              <a:buFont typeface="Wingdings 2" pitchFamily="18" charset="2"/>
              <a:buChar char=""/>
            </a:pPr>
            <a:r>
              <a:rPr lang="id-ID" b="1" dirty="0" smtClean="0"/>
              <a:t>Tingkat keparahan </a:t>
            </a:r>
            <a:r>
              <a:rPr lang="id-ID" dirty="0" smtClean="0">
                <a:latin typeface="Arial"/>
                <a:cs typeface="Arial"/>
              </a:rPr>
              <a:t>→ </a:t>
            </a:r>
            <a:r>
              <a:rPr lang="id-ID" dirty="0" smtClean="0">
                <a:cs typeface="Arial"/>
              </a:rPr>
              <a:t>menyebabkan ketidakmampuan untuk melakukan sesuatu atau tidak</a:t>
            </a:r>
            <a:endParaRPr lang="id-ID" dirty="0" smtClean="0"/>
          </a:p>
          <a:p>
            <a:pPr>
              <a:buClr>
                <a:schemeClr val="tx1"/>
              </a:buClr>
              <a:buFont typeface="Wingdings 2" pitchFamily="18" charset="2"/>
              <a:buChar char=""/>
            </a:pPr>
            <a:r>
              <a:rPr lang="id-ID" b="1" dirty="0" smtClean="0"/>
              <a:t>Waktu</a:t>
            </a:r>
            <a:r>
              <a:rPr lang="id-ID" dirty="0" smtClean="0"/>
              <a:t> </a:t>
            </a:r>
            <a:r>
              <a:rPr lang="id-ID" dirty="0" smtClean="0">
                <a:latin typeface="Arial"/>
                <a:cs typeface="Arial"/>
              </a:rPr>
              <a:t>→ </a:t>
            </a:r>
            <a:r>
              <a:rPr lang="id-ID" dirty="0" smtClean="0">
                <a:cs typeface="Arial"/>
              </a:rPr>
              <a:t>mslnya disebut depresi jika berlangsung selama dua minggu atau lebih.</a:t>
            </a:r>
          </a:p>
          <a:p>
            <a:pPr>
              <a:buClr>
                <a:schemeClr val="tx1"/>
              </a:buClr>
              <a:buFont typeface="Wingdings 2" pitchFamily="18" charset="2"/>
              <a:buChar char=""/>
            </a:pPr>
            <a:r>
              <a:rPr lang="id-ID" b="1" dirty="0" smtClean="0">
                <a:cs typeface="Arial"/>
              </a:rPr>
              <a:t>Keberterimaan dlm budaya</a:t>
            </a:r>
            <a:r>
              <a:rPr lang="id-ID" dirty="0" smtClean="0">
                <a:cs typeface="Arial"/>
              </a:rPr>
              <a:t>  </a:t>
            </a:r>
            <a:r>
              <a:rPr lang="id-ID" b="1" dirty="0" smtClean="0">
                <a:cs typeface="Arial"/>
              </a:rPr>
              <a:t>setempat</a:t>
            </a:r>
            <a:r>
              <a:rPr lang="id-ID" dirty="0" smtClean="0">
                <a:cs typeface="Arial"/>
              </a:rPr>
              <a:t>  </a:t>
            </a:r>
            <a:r>
              <a:rPr lang="id-ID" dirty="0" smtClean="0">
                <a:latin typeface="Arial"/>
                <a:cs typeface="Arial"/>
              </a:rPr>
              <a:t>→ </a:t>
            </a:r>
            <a:r>
              <a:rPr lang="id-ID" dirty="0" smtClean="0">
                <a:cs typeface="Arial"/>
              </a:rPr>
              <a:t>Keyakinan tanpa dapat dikoreksi yang tidak sesuai dengan budaya adalah gangguan jiwa.</a:t>
            </a:r>
            <a:endParaRPr lang="id-ID" dirty="0"/>
          </a:p>
        </p:txBody>
      </p:sp>
    </p:spTree>
    <p:extLst>
      <p:ext uri="{BB962C8B-B14F-4D97-AF65-F5344CB8AC3E}">
        <p14:creationId xmlns:p14="http://schemas.microsoft.com/office/powerpoint/2010/main" val="8663332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Ciri utama gangguan bipolar</a:t>
            </a:r>
            <a:endParaRPr lang="id-ID" dirty="0"/>
          </a:p>
        </p:txBody>
      </p:sp>
      <p:sp>
        <p:nvSpPr>
          <p:cNvPr id="3" name="Content Placeholder 2"/>
          <p:cNvSpPr>
            <a:spLocks noGrp="1"/>
          </p:cNvSpPr>
          <p:nvPr>
            <p:ph idx="1"/>
          </p:nvPr>
        </p:nvSpPr>
        <p:spPr/>
        <p:txBody>
          <a:bodyPr>
            <a:normAutofit/>
          </a:bodyPr>
          <a:lstStyle/>
          <a:p>
            <a:pPr>
              <a:buClr>
                <a:schemeClr val="tx1"/>
              </a:buClr>
              <a:buFont typeface="Wingdings 2" pitchFamily="18" charset="2"/>
              <a:buChar char="P"/>
            </a:pPr>
            <a:r>
              <a:rPr lang="id-ID" dirty="0" smtClean="0"/>
              <a:t>Alam perasaannya berayun antara rasa gembira dan semangat yang berlebihan </a:t>
            </a:r>
            <a:r>
              <a:rPr lang="id-ID" dirty="0"/>
              <a:t>(mania) </a:t>
            </a:r>
            <a:r>
              <a:rPr lang="id-ID" dirty="0" smtClean="0"/>
              <a:t>ke rasa murung yang dalam (depresi) tanpa adanya penyebab eksternal yang memadai.</a:t>
            </a:r>
          </a:p>
          <a:p>
            <a:endParaRPr lang="id-ID" dirty="0"/>
          </a:p>
        </p:txBody>
      </p:sp>
    </p:spTree>
    <p:extLst>
      <p:ext uri="{BB962C8B-B14F-4D97-AF65-F5344CB8AC3E}">
        <p14:creationId xmlns:p14="http://schemas.microsoft.com/office/powerpoint/2010/main" val="831651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ciri-ciri gejala mania</a:t>
            </a:r>
            <a:endParaRPr lang="id-ID" dirty="0"/>
          </a:p>
        </p:txBody>
      </p:sp>
      <p:sp>
        <p:nvSpPr>
          <p:cNvPr id="3" name="Content Placeholder 2"/>
          <p:cNvSpPr>
            <a:spLocks noGrp="1"/>
          </p:cNvSpPr>
          <p:nvPr>
            <p:ph idx="1"/>
          </p:nvPr>
        </p:nvSpPr>
        <p:spPr/>
        <p:txBody>
          <a:bodyPr>
            <a:normAutofit fontScale="92500" lnSpcReduction="20000"/>
          </a:bodyPr>
          <a:lstStyle/>
          <a:p>
            <a:pPr>
              <a:buClr>
                <a:schemeClr val="tx1"/>
              </a:buClr>
              <a:buFont typeface="Wingdings 2" pitchFamily="18" charset="2"/>
              <a:buChar char="P"/>
            </a:pPr>
            <a:r>
              <a:rPr lang="id-ID" sz="3600" dirty="0" smtClean="0"/>
              <a:t>Gembira tanpa alasan yg jelas.</a:t>
            </a:r>
          </a:p>
          <a:p>
            <a:pPr>
              <a:buClr>
                <a:schemeClr val="tx1"/>
              </a:buClr>
              <a:buFont typeface="Wingdings 2" pitchFamily="18" charset="2"/>
              <a:buChar char="P"/>
            </a:pPr>
            <a:r>
              <a:rPr lang="id-ID" sz="3600" dirty="0"/>
              <a:t>Berbicara sangat </a:t>
            </a:r>
            <a:r>
              <a:rPr lang="id-ID" sz="3600" dirty="0" smtClean="0"/>
              <a:t>banyak</a:t>
            </a:r>
            <a:r>
              <a:rPr lang="id-ID" sz="3600" dirty="0"/>
              <a:t> </a:t>
            </a:r>
            <a:r>
              <a:rPr lang="id-ID" sz="3600" dirty="0" smtClean="0"/>
              <a:t>dan sangat cepat, dng topik yg melompat-lompat, dan sulit utk disela org lain.</a:t>
            </a:r>
          </a:p>
          <a:p>
            <a:pPr>
              <a:buClr>
                <a:schemeClr val="tx1"/>
              </a:buClr>
              <a:buFont typeface="Wingdings 2" pitchFamily="18" charset="2"/>
              <a:buChar char="P"/>
            </a:pPr>
            <a:r>
              <a:rPr lang="id-ID" sz="3600" dirty="0" smtClean="0"/>
              <a:t>Merasa sangat optimis</a:t>
            </a:r>
          </a:p>
          <a:p>
            <a:pPr>
              <a:buClr>
                <a:schemeClr val="tx1"/>
              </a:buClr>
              <a:buFont typeface="Wingdings 2" pitchFamily="18" charset="2"/>
              <a:buChar char="P"/>
            </a:pPr>
            <a:r>
              <a:rPr lang="id-ID" sz="3600" dirty="0" smtClean="0"/>
              <a:t>Energi yg tdk terbatas.</a:t>
            </a:r>
          </a:p>
          <a:p>
            <a:pPr>
              <a:buClr>
                <a:schemeClr val="tx1"/>
              </a:buClr>
              <a:buFont typeface="Wingdings 2" pitchFamily="18" charset="2"/>
              <a:buChar char="P"/>
            </a:pPr>
            <a:r>
              <a:rPr lang="id-ID" sz="3600" dirty="0" smtClean="0"/>
              <a:t>Tidak dapat duduk tenang </a:t>
            </a:r>
          </a:p>
          <a:p>
            <a:pPr>
              <a:buClr>
                <a:schemeClr val="tx1"/>
              </a:buClr>
              <a:buFont typeface="Wingdings 2" pitchFamily="18" charset="2"/>
              <a:buChar char="P"/>
            </a:pPr>
            <a:r>
              <a:rPr lang="id-ID" sz="3600" dirty="0" smtClean="0"/>
              <a:t>Kebutuhan utk tidur berkurang.</a:t>
            </a:r>
          </a:p>
          <a:p>
            <a:pPr>
              <a:buClr>
                <a:schemeClr val="tx1"/>
              </a:buClr>
              <a:buFont typeface="Wingdings 2" pitchFamily="18" charset="2"/>
              <a:buChar char="P"/>
            </a:pPr>
            <a:r>
              <a:rPr lang="id-ID" sz="3600" dirty="0" smtClean="0"/>
              <a:t>Libido seksual meningkat.</a:t>
            </a:r>
          </a:p>
          <a:p>
            <a:endParaRPr lang="id-ID" sz="3600" dirty="0" smtClean="0"/>
          </a:p>
          <a:p>
            <a:endParaRPr lang="id-ID" dirty="0" smtClean="0"/>
          </a:p>
        </p:txBody>
      </p:sp>
    </p:spTree>
    <p:extLst>
      <p:ext uri="{BB962C8B-B14F-4D97-AF65-F5344CB8AC3E}">
        <p14:creationId xmlns:p14="http://schemas.microsoft.com/office/powerpoint/2010/main" val="27413450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id-ID" dirty="0">
                <a:solidFill>
                  <a:srgbClr val="4E3B30"/>
                </a:solidFill>
              </a:rPr>
              <a:t>ciri-ciri gejala </a:t>
            </a:r>
            <a:r>
              <a:rPr lang="id-ID" dirty="0" smtClean="0">
                <a:solidFill>
                  <a:srgbClr val="4E3B30"/>
                </a:solidFill>
              </a:rPr>
              <a:t>mania (lanjutan)</a:t>
            </a:r>
            <a:endParaRPr lang="id-ID" dirty="0"/>
          </a:p>
        </p:txBody>
      </p:sp>
      <p:sp>
        <p:nvSpPr>
          <p:cNvPr id="6" name="Content Placeholder 5"/>
          <p:cNvSpPr>
            <a:spLocks noGrp="1"/>
          </p:cNvSpPr>
          <p:nvPr>
            <p:ph idx="1"/>
          </p:nvPr>
        </p:nvSpPr>
        <p:spPr/>
        <p:txBody>
          <a:bodyPr>
            <a:normAutofit lnSpcReduction="10000"/>
          </a:bodyPr>
          <a:lstStyle/>
          <a:p>
            <a:pPr lvl="0">
              <a:buClr>
                <a:schemeClr val="tx1"/>
              </a:buClr>
              <a:buFont typeface="Wingdings 2" pitchFamily="18" charset="2"/>
              <a:buChar char="P"/>
            </a:pPr>
            <a:r>
              <a:rPr lang="id-ID" sz="2800" dirty="0">
                <a:solidFill>
                  <a:srgbClr val="4E3B30"/>
                </a:solidFill>
              </a:rPr>
              <a:t>Sangat suka bergaul (seringkali sampai pd suatu titik di mana ia menuntut atau memaksa org lain).</a:t>
            </a:r>
          </a:p>
          <a:p>
            <a:pPr lvl="0">
              <a:buClr>
                <a:schemeClr val="tx1"/>
              </a:buClr>
              <a:buFont typeface="Wingdings 2" pitchFamily="18" charset="2"/>
              <a:buChar char="P"/>
            </a:pPr>
            <a:r>
              <a:rPr lang="id-ID" sz="2800" dirty="0" smtClean="0">
                <a:solidFill>
                  <a:srgbClr val="4E3B30"/>
                </a:solidFill>
              </a:rPr>
              <a:t>Menghabiskan </a:t>
            </a:r>
            <a:r>
              <a:rPr lang="id-ID" sz="2800" dirty="0">
                <a:solidFill>
                  <a:srgbClr val="4E3B30"/>
                </a:solidFill>
              </a:rPr>
              <a:t>uang tanpa perhitungan (belanja berlebihan dsb).</a:t>
            </a:r>
          </a:p>
          <a:p>
            <a:pPr lvl="0">
              <a:buClr>
                <a:schemeClr val="tx1"/>
              </a:buClr>
              <a:buFont typeface="Wingdings 2" pitchFamily="18" charset="2"/>
              <a:buChar char="P"/>
            </a:pPr>
            <a:r>
              <a:rPr lang="id-ID" sz="2800" dirty="0">
                <a:solidFill>
                  <a:srgbClr val="4E3B30"/>
                </a:solidFill>
              </a:rPr>
              <a:t>Memperolok org lain dng memberikan lelucon yg keterlaluan.</a:t>
            </a:r>
          </a:p>
          <a:p>
            <a:pPr lvl="0">
              <a:buClr>
                <a:schemeClr val="tx1"/>
              </a:buClr>
              <a:buFont typeface="Wingdings 2" pitchFamily="18" charset="2"/>
              <a:buChar char="P"/>
            </a:pPr>
            <a:r>
              <a:rPr lang="id-ID" sz="2800" dirty="0">
                <a:solidFill>
                  <a:srgbClr val="4E3B30"/>
                </a:solidFill>
              </a:rPr>
              <a:t>Rasa gembiranya mengganggu kemampuan mereka utk bekerja dan mempertahankan hubungan yg normal, karena rasa gembiranya itu tidak terorganisasi.</a:t>
            </a:r>
          </a:p>
          <a:p>
            <a:pPr>
              <a:buClr>
                <a:schemeClr val="tx1"/>
              </a:buClr>
              <a:buFont typeface="Wingdings 2" pitchFamily="18" charset="2"/>
              <a:buChar char="P"/>
            </a:pPr>
            <a:endParaRPr lang="id-ID" dirty="0"/>
          </a:p>
        </p:txBody>
      </p:sp>
    </p:spTree>
    <p:extLst>
      <p:ext uri="{BB962C8B-B14F-4D97-AF65-F5344CB8AC3E}">
        <p14:creationId xmlns:p14="http://schemas.microsoft.com/office/powerpoint/2010/main" val="38063704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dirty="0" smtClean="0"/>
              <a:t>gejala depresi </a:t>
            </a:r>
            <a:br>
              <a:rPr lang="id-ID" dirty="0" smtClean="0"/>
            </a:br>
            <a:r>
              <a:rPr lang="id-ID" dirty="0" smtClean="0"/>
              <a:t>pada gangguan bipolar</a:t>
            </a:r>
            <a:endParaRPr lang="id-ID" dirty="0"/>
          </a:p>
        </p:txBody>
      </p:sp>
      <p:sp>
        <p:nvSpPr>
          <p:cNvPr id="3" name="Content Placeholder 2"/>
          <p:cNvSpPr>
            <a:spLocks noGrp="1"/>
          </p:cNvSpPr>
          <p:nvPr>
            <p:ph sz="half" idx="1"/>
          </p:nvPr>
        </p:nvSpPr>
        <p:spPr/>
        <p:txBody>
          <a:bodyPr/>
          <a:lstStyle/>
          <a:p>
            <a:pPr>
              <a:buClr>
                <a:schemeClr val="tx1"/>
              </a:buClr>
              <a:buFont typeface="Wingdings 2" pitchFamily="18" charset="2"/>
              <a:buChar char="P"/>
            </a:pPr>
            <a:r>
              <a:rPr lang="id-ID" dirty="0" smtClean="0"/>
              <a:t>Ciri-cirinya sama seperti yg sudah dijelaskan pd gangguan depresi klinis.</a:t>
            </a:r>
            <a:endParaRPr lang="id-ID" dirty="0"/>
          </a:p>
        </p:txBody>
      </p:sp>
      <p:sp>
        <p:nvSpPr>
          <p:cNvPr id="4" name="Content Placeholder 3"/>
          <p:cNvSpPr>
            <a:spLocks noGrp="1"/>
          </p:cNvSpPr>
          <p:nvPr>
            <p:ph sz="half" idx="2"/>
          </p:nvPr>
        </p:nvSpPr>
        <p:spPr/>
        <p:txBody>
          <a:bodyPr/>
          <a:lstStyle/>
          <a:p>
            <a:pPr>
              <a:buClr>
                <a:schemeClr val="tx1"/>
              </a:buClr>
              <a:buFont typeface="Wingdings 2" pitchFamily="18" charset="2"/>
              <a:buChar char="P"/>
            </a:pPr>
            <a:r>
              <a:rPr lang="id-ID" dirty="0" smtClean="0"/>
              <a:t>Biasanya semakin tinggi mania maka depresinya semakin dalam pula.</a:t>
            </a:r>
            <a:endParaRPr lang="id-ID" dirty="0"/>
          </a:p>
        </p:txBody>
      </p:sp>
    </p:spTree>
    <p:extLst>
      <p:ext uri="{BB962C8B-B14F-4D97-AF65-F5344CB8AC3E}">
        <p14:creationId xmlns:p14="http://schemas.microsoft.com/office/powerpoint/2010/main" val="968052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id-ID" dirty="0" smtClean="0"/>
              <a:t>TAMBAHAN TENTANG BIPOLAR</a:t>
            </a:r>
            <a:endParaRPr lang="id-ID" dirty="0"/>
          </a:p>
        </p:txBody>
      </p:sp>
      <p:sp>
        <p:nvSpPr>
          <p:cNvPr id="6" name="Content Placeholder 5"/>
          <p:cNvSpPr>
            <a:spLocks noGrp="1"/>
          </p:cNvSpPr>
          <p:nvPr>
            <p:ph idx="1"/>
          </p:nvPr>
        </p:nvSpPr>
        <p:spPr/>
        <p:txBody>
          <a:bodyPr>
            <a:normAutofit fontScale="92500"/>
          </a:bodyPr>
          <a:lstStyle/>
          <a:p>
            <a:pPr>
              <a:buClr>
                <a:schemeClr val="tx1"/>
              </a:buClr>
              <a:buFont typeface="Wingdings 2" pitchFamily="18" charset="2"/>
              <a:buChar char="P"/>
            </a:pPr>
            <a:r>
              <a:rPr lang="id-ID" dirty="0" smtClean="0"/>
              <a:t>Bipolar dialami oleh sekitar </a:t>
            </a:r>
            <a:r>
              <a:rPr lang="id-ID" dirty="0" smtClean="0"/>
              <a:t>3 </a:t>
            </a:r>
            <a:r>
              <a:rPr lang="id-ID" dirty="0" smtClean="0"/>
              <a:t>– </a:t>
            </a:r>
            <a:r>
              <a:rPr lang="id-ID" dirty="0" smtClean="0"/>
              <a:t>5 </a:t>
            </a:r>
            <a:r>
              <a:rPr lang="id-ID" dirty="0" smtClean="0"/>
              <a:t>% dari keseluruhan populasi.</a:t>
            </a:r>
          </a:p>
          <a:p>
            <a:pPr>
              <a:buClr>
                <a:schemeClr val="tx1"/>
              </a:buClr>
              <a:buFont typeface="Wingdings 2" pitchFamily="18" charset="2"/>
              <a:buChar char="P"/>
            </a:pPr>
            <a:r>
              <a:rPr lang="id-ID" dirty="0" smtClean="0"/>
              <a:t>Bipolar dibagi dua, yaitu bipolar I dan II. Bipolar yg terakhir disebut adalah gangguan bipolar yg lebih ringan apabila dibandingkan dengan bipolar I.</a:t>
            </a:r>
          </a:p>
          <a:p>
            <a:pPr>
              <a:buClr>
                <a:schemeClr val="tx1"/>
              </a:buClr>
              <a:buFont typeface="Wingdings 2" pitchFamily="18" charset="2"/>
              <a:buChar char="P"/>
            </a:pPr>
            <a:r>
              <a:rPr lang="id-ID" dirty="0" smtClean="0"/>
              <a:t>Orang dengan Bipolar (ODB) biasanya punya kemampuan untuk menjadi pimpinan dalam bidang kerjanya karena kemampuan berbicaranya yg fasih.</a:t>
            </a:r>
            <a:endParaRPr lang="id-ID" dirty="0"/>
          </a:p>
        </p:txBody>
      </p:sp>
    </p:spTree>
    <p:extLst>
      <p:ext uri="{BB962C8B-B14F-4D97-AF65-F5344CB8AC3E}">
        <p14:creationId xmlns:p14="http://schemas.microsoft.com/office/powerpoint/2010/main" val="19658285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1916832"/>
            <a:ext cx="5779368" cy="838200"/>
          </a:xfrm>
        </p:spPr>
        <p:style>
          <a:lnRef idx="0">
            <a:schemeClr val="accent6"/>
          </a:lnRef>
          <a:fillRef idx="3">
            <a:schemeClr val="accent6"/>
          </a:fillRef>
          <a:effectRef idx="3">
            <a:schemeClr val="accent6"/>
          </a:effectRef>
          <a:fontRef idx="minor">
            <a:schemeClr val="lt1"/>
          </a:fontRef>
        </p:style>
        <p:txBody>
          <a:bodyPr/>
          <a:lstStyle/>
          <a:p>
            <a:pPr algn="ctr"/>
            <a:r>
              <a:rPr lang="id-ID" dirty="0" smtClean="0"/>
              <a:t>Gangguan kecemasan</a:t>
            </a:r>
            <a:endParaRPr lang="id-ID" dirty="0"/>
          </a:p>
        </p:txBody>
      </p:sp>
      <p:sp>
        <p:nvSpPr>
          <p:cNvPr id="3" name="Content Placeholder 2"/>
          <p:cNvSpPr>
            <a:spLocks noGrp="1"/>
          </p:cNvSpPr>
          <p:nvPr>
            <p:ph idx="1"/>
          </p:nvPr>
        </p:nvSpPr>
        <p:spPr>
          <a:xfrm>
            <a:off x="304800" y="3140968"/>
            <a:ext cx="8686800" cy="2939157"/>
          </a:xfrm>
        </p:spPr>
        <p:txBody>
          <a:bodyPr>
            <a:normAutofit/>
          </a:bodyPr>
          <a:lstStyle/>
          <a:p>
            <a:pPr marL="0" indent="0" algn="ctr">
              <a:buNone/>
            </a:pPr>
            <a:r>
              <a:rPr lang="id-ID" dirty="0" smtClean="0"/>
              <a:t>Kecemasan adalah terjemahan dari Bahasa Inggris, </a:t>
            </a:r>
            <a:r>
              <a:rPr lang="id-ID" i="1" dirty="0" smtClean="0"/>
              <a:t>anxiety, </a:t>
            </a:r>
            <a:r>
              <a:rPr lang="id-ID" dirty="0" smtClean="0"/>
              <a:t>atau diindonesiakan menjadi anksietas. </a:t>
            </a:r>
            <a:r>
              <a:rPr lang="id-ID" i="1" dirty="0" smtClean="0"/>
              <a:t>Anxiety </a:t>
            </a:r>
            <a:r>
              <a:rPr lang="id-ID" dirty="0" smtClean="0"/>
              <a:t>berasal dari kata dalam Bahasa Yunani </a:t>
            </a:r>
            <a:r>
              <a:rPr lang="id-ID" i="1" dirty="0" smtClean="0"/>
              <a:t>angere “</a:t>
            </a:r>
            <a:r>
              <a:rPr lang="id-ID" dirty="0" smtClean="0"/>
              <a:t>tersengal (susah napas), menyakiti.”</a:t>
            </a:r>
            <a:r>
              <a:rPr lang="id-ID" i="1" dirty="0" smtClean="0"/>
              <a:t> </a:t>
            </a:r>
            <a:endParaRPr lang="id-ID" dirty="0"/>
          </a:p>
        </p:txBody>
      </p:sp>
    </p:spTree>
    <p:extLst>
      <p:ext uri="{BB962C8B-B14F-4D97-AF65-F5344CB8AC3E}">
        <p14:creationId xmlns:p14="http://schemas.microsoft.com/office/powerpoint/2010/main" val="41113242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a:effectLst/>
              </a:rPr>
              <a:t>Apa</a:t>
            </a:r>
            <a:r>
              <a:rPr lang="en-US" b="1" dirty="0">
                <a:effectLst/>
              </a:rPr>
              <a:t> </a:t>
            </a:r>
            <a:r>
              <a:rPr lang="en-US" b="1" dirty="0" err="1">
                <a:effectLst/>
              </a:rPr>
              <a:t>itu</a:t>
            </a:r>
            <a:r>
              <a:rPr lang="en-US" b="1" dirty="0">
                <a:effectLst/>
              </a:rPr>
              <a:t> </a:t>
            </a:r>
            <a:r>
              <a:rPr lang="en-US" b="1" dirty="0" err="1">
                <a:effectLst/>
              </a:rPr>
              <a:t>Gangguan</a:t>
            </a:r>
            <a:r>
              <a:rPr lang="en-US" b="1" dirty="0">
                <a:effectLst/>
              </a:rPr>
              <a:t> </a:t>
            </a:r>
            <a:r>
              <a:rPr lang="en-US" b="1" dirty="0" err="1">
                <a:effectLst/>
              </a:rPr>
              <a:t>Kecemasan</a:t>
            </a:r>
            <a:r>
              <a:rPr lang="en-US" b="1" dirty="0">
                <a:effectLst/>
              </a:rPr>
              <a:t> ?</a:t>
            </a:r>
            <a:r>
              <a:rPr lang="id-ID" b="1" dirty="0">
                <a:effectLst/>
              </a:rPr>
              <a:t/>
            </a:r>
            <a:br>
              <a:rPr lang="id-ID" b="1" dirty="0">
                <a:effectLst/>
              </a:rPr>
            </a:br>
            <a:endParaRPr lang="id-ID" dirty="0"/>
          </a:p>
        </p:txBody>
      </p:sp>
      <p:sp>
        <p:nvSpPr>
          <p:cNvPr id="3" name="Content Placeholder 2"/>
          <p:cNvSpPr>
            <a:spLocks noGrp="1"/>
          </p:cNvSpPr>
          <p:nvPr>
            <p:ph idx="1"/>
          </p:nvPr>
        </p:nvSpPr>
        <p:spPr/>
        <p:txBody>
          <a:bodyPr>
            <a:noAutofit/>
          </a:bodyPr>
          <a:lstStyle/>
          <a:p>
            <a:pPr>
              <a:buClr>
                <a:schemeClr val="tx1"/>
              </a:buClr>
              <a:buFont typeface="Wingdings 2" pitchFamily="18" charset="2"/>
              <a:buChar char="P"/>
            </a:pPr>
            <a:r>
              <a:rPr lang="id-ID" sz="2400" dirty="0" smtClean="0"/>
              <a:t>Kecemasan adalah suatu keadaan khawatir yg mengeluhkan bahwa sesuatu yg buruk akan segera terjadi.</a:t>
            </a:r>
          </a:p>
          <a:p>
            <a:pPr>
              <a:buClr>
                <a:schemeClr val="tx1"/>
              </a:buClr>
              <a:buFont typeface="Wingdings 2" pitchFamily="18" charset="2"/>
              <a:buChar char="P"/>
            </a:pPr>
            <a:r>
              <a:rPr lang="id-ID" sz="2400" dirty="0" smtClean="0"/>
              <a:t>Dalam hidup ini banyak hal yg perlu dicemaskan, mslnya kesehatan kita, hasil ujian, perkawanan, dsb. </a:t>
            </a:r>
          </a:p>
          <a:p>
            <a:pPr>
              <a:buClr>
                <a:schemeClr val="tx1"/>
              </a:buClr>
              <a:buFont typeface="Wingdings 2" pitchFamily="18" charset="2"/>
              <a:buChar char="P"/>
            </a:pPr>
            <a:r>
              <a:rPr lang="id-ID" sz="2400" dirty="0" smtClean="0"/>
              <a:t>Kecemasan bermanfaat jika hal itu memotivasi kita.</a:t>
            </a:r>
          </a:p>
          <a:p>
            <a:pPr>
              <a:buClr>
                <a:schemeClr val="tx1"/>
              </a:buClr>
              <a:buFont typeface="Wingdings 2" pitchFamily="18" charset="2"/>
              <a:buChar char="P"/>
            </a:pPr>
            <a:r>
              <a:rPr lang="id-ID" sz="2400" dirty="0" smtClean="0"/>
              <a:t>Kecemasan adalah respon yg tepat thd ancaman.</a:t>
            </a:r>
          </a:p>
          <a:p>
            <a:pPr>
              <a:buClr>
                <a:schemeClr val="tx1"/>
              </a:buClr>
              <a:buFont typeface="Wingdings 2" pitchFamily="18" charset="2"/>
              <a:buChar char="P"/>
            </a:pPr>
            <a:r>
              <a:rPr lang="id-ID" sz="2400" dirty="0" smtClean="0"/>
              <a:t>Kecemasan bisa menjadi gangguan jiwa jika tingkatannya tdk sesuai dng porsi ancaman, atau bila sepertinya datang tanpa ada penyebabnya.</a:t>
            </a:r>
            <a:endParaRPr lang="id-ID" sz="2400" dirty="0"/>
          </a:p>
          <a:p>
            <a:pPr>
              <a:buClr>
                <a:schemeClr val="tx1"/>
              </a:buClr>
              <a:buFont typeface="Wingdings 2" pitchFamily="18" charset="2"/>
              <a:buChar char="P"/>
            </a:pPr>
            <a:r>
              <a:rPr lang="id-ID" sz="2400" dirty="0" smtClean="0"/>
              <a:t>Dlm bentuknya yg ekstrem, kecemasan dapat mengganggu fungsi kita sehari-hari.</a:t>
            </a:r>
          </a:p>
        </p:txBody>
      </p:sp>
    </p:spTree>
    <p:extLst>
      <p:ext uri="{BB962C8B-B14F-4D97-AF65-F5344CB8AC3E}">
        <p14:creationId xmlns:p14="http://schemas.microsoft.com/office/powerpoint/2010/main" val="23661206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Ciri-ciri gangguan kecemasan</a:t>
            </a:r>
            <a:endParaRPr lang="id-ID" dirty="0"/>
          </a:p>
        </p:txBody>
      </p:sp>
      <p:sp>
        <p:nvSpPr>
          <p:cNvPr id="3" name="Content Placeholder 2"/>
          <p:cNvSpPr>
            <a:spLocks noGrp="1"/>
          </p:cNvSpPr>
          <p:nvPr>
            <p:ph sz="half" idx="1"/>
          </p:nvPr>
        </p:nvSpPr>
        <p:spPr/>
        <p:txBody>
          <a:bodyPr>
            <a:normAutofit fontScale="85000" lnSpcReduction="20000"/>
          </a:bodyPr>
          <a:lstStyle/>
          <a:p>
            <a:pPr>
              <a:buClr>
                <a:schemeClr val="tx2"/>
              </a:buClr>
              <a:buFont typeface="Wingdings 2" pitchFamily="18" charset="2"/>
              <a:buChar char="P"/>
            </a:pPr>
            <a:r>
              <a:rPr lang="id-ID" dirty="0" smtClean="0"/>
              <a:t>Fisik</a:t>
            </a:r>
          </a:p>
          <a:p>
            <a:pPr lvl="1"/>
            <a:r>
              <a:rPr lang="id-ID" sz="2800" dirty="0" smtClean="0"/>
              <a:t>Gelisah, gugup</a:t>
            </a:r>
          </a:p>
          <a:p>
            <a:pPr lvl="1"/>
            <a:r>
              <a:rPr lang="id-ID" sz="2800" dirty="0" smtClean="0"/>
              <a:t>Tangan atau anggota tubuh gemetar</a:t>
            </a:r>
          </a:p>
          <a:p>
            <a:pPr lvl="1"/>
            <a:r>
              <a:rPr lang="id-ID" sz="2800" dirty="0" smtClean="0"/>
              <a:t>Banyak berkeringat</a:t>
            </a:r>
          </a:p>
          <a:p>
            <a:pPr lvl="1"/>
            <a:r>
              <a:rPr lang="id-ID" sz="2800" dirty="0" smtClean="0"/>
              <a:t>Pening atau pingsan</a:t>
            </a:r>
          </a:p>
          <a:p>
            <a:pPr lvl="1"/>
            <a:r>
              <a:rPr lang="id-ID" sz="2800" dirty="0" smtClean="0"/>
              <a:t>Mulut atau kerongkongan terasa kering</a:t>
            </a:r>
          </a:p>
          <a:p>
            <a:pPr lvl="1"/>
            <a:r>
              <a:rPr lang="id-ID" sz="2800" dirty="0" smtClean="0"/>
              <a:t>Sulit berbicara</a:t>
            </a:r>
          </a:p>
          <a:p>
            <a:pPr lvl="1"/>
            <a:r>
              <a:rPr lang="id-ID" sz="2800" dirty="0" smtClean="0"/>
              <a:t>Sulit bernafas</a:t>
            </a:r>
          </a:p>
          <a:p>
            <a:pPr lvl="1"/>
            <a:r>
              <a:rPr lang="id-ID" sz="2800" dirty="0" smtClean="0"/>
              <a:t>Sulit menelan</a:t>
            </a:r>
          </a:p>
          <a:p>
            <a:pPr lvl="1"/>
            <a:r>
              <a:rPr lang="id-ID" sz="2800" dirty="0"/>
              <a:t>Wajah terasa memerah</a:t>
            </a:r>
          </a:p>
          <a:p>
            <a:pPr lvl="1"/>
            <a:endParaRPr lang="id-ID" dirty="0" smtClean="0"/>
          </a:p>
          <a:p>
            <a:pPr lvl="1"/>
            <a:endParaRPr lang="id-ID" dirty="0"/>
          </a:p>
        </p:txBody>
      </p:sp>
      <p:sp>
        <p:nvSpPr>
          <p:cNvPr id="4" name="Content Placeholder 3"/>
          <p:cNvSpPr>
            <a:spLocks noGrp="1"/>
          </p:cNvSpPr>
          <p:nvPr>
            <p:ph sz="half" idx="2"/>
          </p:nvPr>
        </p:nvSpPr>
        <p:spPr/>
        <p:txBody>
          <a:bodyPr>
            <a:noAutofit/>
          </a:bodyPr>
          <a:lstStyle/>
          <a:p>
            <a:pPr lvl="1"/>
            <a:r>
              <a:rPr lang="id-ID" sz="2000" dirty="0" smtClean="0"/>
              <a:t>Jantung berdebar keras</a:t>
            </a:r>
          </a:p>
          <a:p>
            <a:pPr lvl="1"/>
            <a:r>
              <a:rPr lang="id-ID" sz="2000" dirty="0" smtClean="0"/>
              <a:t>Suara menjadi bergetar</a:t>
            </a:r>
          </a:p>
          <a:p>
            <a:pPr lvl="1"/>
            <a:r>
              <a:rPr lang="id-ID" sz="2000" dirty="0" smtClean="0"/>
              <a:t>Jari-jari atau anggota tubuh menjadi dingin</a:t>
            </a:r>
          </a:p>
          <a:p>
            <a:pPr lvl="1"/>
            <a:r>
              <a:rPr lang="id-ID" sz="2000" dirty="0" smtClean="0"/>
              <a:t>Merasa lemas</a:t>
            </a:r>
          </a:p>
          <a:p>
            <a:pPr lvl="1"/>
            <a:r>
              <a:rPr lang="id-ID" sz="2000" dirty="0" smtClean="0"/>
              <a:t>Mati rasa</a:t>
            </a:r>
          </a:p>
          <a:p>
            <a:pPr lvl="1"/>
            <a:r>
              <a:rPr lang="id-ID" sz="2000" dirty="0" smtClean="0"/>
              <a:t>Leher atau punggung terasa kaku</a:t>
            </a:r>
          </a:p>
          <a:p>
            <a:pPr lvl="1"/>
            <a:r>
              <a:rPr lang="id-ID" sz="2000" dirty="0" smtClean="0"/>
              <a:t>Gangguan sakit perut atau mual</a:t>
            </a:r>
          </a:p>
          <a:p>
            <a:pPr lvl="1"/>
            <a:r>
              <a:rPr lang="id-ID" sz="2000" dirty="0" smtClean="0"/>
              <a:t>Panas dingin</a:t>
            </a:r>
          </a:p>
          <a:p>
            <a:pPr lvl="1"/>
            <a:r>
              <a:rPr lang="id-ID" sz="2000" dirty="0" smtClean="0"/>
              <a:t>Sering buang air kecil</a:t>
            </a:r>
          </a:p>
          <a:p>
            <a:pPr lvl="1"/>
            <a:r>
              <a:rPr lang="id-ID" sz="2000" dirty="0" smtClean="0"/>
              <a:t>Diare</a:t>
            </a:r>
          </a:p>
          <a:p>
            <a:pPr lvl="1"/>
            <a:r>
              <a:rPr lang="id-ID" sz="2000" dirty="0" smtClean="0"/>
              <a:t>Mudah tersinggung</a:t>
            </a:r>
            <a:endParaRPr lang="id-ID" sz="2000" dirty="0"/>
          </a:p>
        </p:txBody>
      </p:sp>
    </p:spTree>
    <p:extLst>
      <p:ext uri="{BB962C8B-B14F-4D97-AF65-F5344CB8AC3E}">
        <p14:creationId xmlns:p14="http://schemas.microsoft.com/office/powerpoint/2010/main" val="2181643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dirty="0">
                <a:solidFill>
                  <a:srgbClr val="4E3B30"/>
                </a:solidFill>
              </a:rPr>
              <a:t>Ciri-ciri gangguan </a:t>
            </a:r>
            <a:r>
              <a:rPr lang="id-ID" dirty="0" smtClean="0">
                <a:solidFill>
                  <a:srgbClr val="4E3B30"/>
                </a:solidFill>
              </a:rPr>
              <a:t>kecemasan</a:t>
            </a:r>
            <a:br>
              <a:rPr lang="id-ID" dirty="0" smtClean="0">
                <a:solidFill>
                  <a:srgbClr val="4E3B30"/>
                </a:solidFill>
              </a:rPr>
            </a:br>
            <a:r>
              <a:rPr lang="id-ID" dirty="0" smtClean="0">
                <a:solidFill>
                  <a:srgbClr val="4E3B30"/>
                </a:solidFill>
              </a:rPr>
              <a:t>(Lanjutan)</a:t>
            </a:r>
            <a:endParaRPr lang="id-ID" dirty="0"/>
          </a:p>
        </p:txBody>
      </p:sp>
      <p:sp>
        <p:nvSpPr>
          <p:cNvPr id="3" name="Content Placeholder 2"/>
          <p:cNvSpPr>
            <a:spLocks noGrp="1"/>
          </p:cNvSpPr>
          <p:nvPr>
            <p:ph sz="half" idx="1"/>
          </p:nvPr>
        </p:nvSpPr>
        <p:spPr/>
        <p:txBody>
          <a:bodyPr>
            <a:normAutofit fontScale="55000" lnSpcReduction="20000"/>
          </a:bodyPr>
          <a:lstStyle/>
          <a:p>
            <a:r>
              <a:rPr lang="id-ID" sz="4400" dirty="0" smtClean="0"/>
              <a:t>Perilaku</a:t>
            </a:r>
          </a:p>
          <a:p>
            <a:pPr lvl="1"/>
            <a:r>
              <a:rPr lang="id-ID" sz="3300" dirty="0" smtClean="0"/>
              <a:t>Menghindar</a:t>
            </a:r>
          </a:p>
          <a:p>
            <a:pPr lvl="1"/>
            <a:r>
              <a:rPr lang="id-ID" sz="3300" dirty="0" smtClean="0"/>
              <a:t>Melekat dan bergantung pada seseorang atau sesuatu</a:t>
            </a:r>
          </a:p>
          <a:p>
            <a:pPr lvl="1"/>
            <a:r>
              <a:rPr lang="id-ID" sz="3300" dirty="0" smtClean="0"/>
              <a:t>Terguncang</a:t>
            </a:r>
          </a:p>
          <a:p>
            <a:r>
              <a:rPr lang="id-ID" sz="4400" dirty="0" smtClean="0"/>
              <a:t>Pikiran</a:t>
            </a:r>
          </a:p>
          <a:p>
            <a:pPr lvl="1"/>
            <a:r>
              <a:rPr lang="id-ID" sz="3300" dirty="0" smtClean="0"/>
              <a:t>Khawatir</a:t>
            </a:r>
          </a:p>
          <a:p>
            <a:pPr lvl="1"/>
            <a:r>
              <a:rPr lang="id-ID" sz="3300" dirty="0" smtClean="0"/>
              <a:t>Yakin bahwa sesuatu yg mengerikan akan terjadi, tanpa perlu ada penjelasan yg nyata</a:t>
            </a:r>
          </a:p>
          <a:p>
            <a:pPr lvl="1"/>
            <a:r>
              <a:rPr lang="id-ID" sz="3300" dirty="0" smtClean="0"/>
              <a:t>Sangat waspada terhadap reaksi tubuhnya</a:t>
            </a:r>
          </a:p>
          <a:p>
            <a:pPr lvl="1"/>
            <a:r>
              <a:rPr lang="id-ID" sz="3300" dirty="0"/>
              <a:t>Sensitif thd orang atau peristiwa meskipun biasanya tdk begitu</a:t>
            </a:r>
          </a:p>
          <a:p>
            <a:pPr lvl="1"/>
            <a:r>
              <a:rPr lang="id-ID" sz="3300" dirty="0"/>
              <a:t>Takut akan kehilangan kontrol</a:t>
            </a:r>
          </a:p>
          <a:p>
            <a:pPr lvl="1"/>
            <a:r>
              <a:rPr lang="id-ID" sz="3300" dirty="0"/>
              <a:t>Takut akan tdk mampu mengatasi </a:t>
            </a:r>
            <a:r>
              <a:rPr lang="id-ID" sz="3300" dirty="0" smtClean="0"/>
              <a:t>masalah</a:t>
            </a:r>
          </a:p>
          <a:p>
            <a:pPr lvl="1"/>
            <a:endParaRPr lang="id-ID" sz="2900" dirty="0" smtClean="0"/>
          </a:p>
          <a:p>
            <a:pPr lvl="1"/>
            <a:endParaRPr lang="id-ID" dirty="0"/>
          </a:p>
        </p:txBody>
      </p:sp>
      <p:sp>
        <p:nvSpPr>
          <p:cNvPr id="4" name="Content Placeholder 3"/>
          <p:cNvSpPr>
            <a:spLocks noGrp="1"/>
          </p:cNvSpPr>
          <p:nvPr>
            <p:ph sz="half" idx="2"/>
          </p:nvPr>
        </p:nvSpPr>
        <p:spPr/>
        <p:txBody>
          <a:bodyPr>
            <a:noAutofit/>
          </a:bodyPr>
          <a:lstStyle/>
          <a:p>
            <a:pPr lvl="1"/>
            <a:r>
              <a:rPr lang="id-ID" sz="1800" dirty="0" smtClean="0"/>
              <a:t>Berpikir bahwa dunia runtuh</a:t>
            </a:r>
          </a:p>
          <a:p>
            <a:pPr lvl="1"/>
            <a:r>
              <a:rPr lang="id-ID" sz="1800" dirty="0" smtClean="0"/>
              <a:t>Berpikir bahwa semuanya tdk bisa dikendalikan</a:t>
            </a:r>
          </a:p>
          <a:p>
            <a:pPr lvl="1"/>
            <a:r>
              <a:rPr lang="id-ID" sz="1800" dirty="0" smtClean="0"/>
              <a:t>Berpikir bahwa semuanya sangat membingungkan dan takkan teratasi</a:t>
            </a:r>
          </a:p>
          <a:p>
            <a:pPr lvl="1"/>
            <a:r>
              <a:rPr lang="id-ID" sz="1800" dirty="0" smtClean="0"/>
              <a:t>Khawatir thd hal-hal yg sepele</a:t>
            </a:r>
          </a:p>
          <a:p>
            <a:pPr lvl="1"/>
            <a:r>
              <a:rPr lang="id-ID" sz="1800" dirty="0" smtClean="0"/>
              <a:t>Berpikir ttg hal  sama yg mengganggu </a:t>
            </a:r>
            <a:r>
              <a:rPr lang="id-ID" sz="1800" dirty="0" smtClean="0"/>
              <a:t>secara </a:t>
            </a:r>
            <a:r>
              <a:rPr lang="id-ID" sz="1800" dirty="0" smtClean="0"/>
              <a:t>berulang-ulang</a:t>
            </a:r>
          </a:p>
          <a:p>
            <a:pPr lvl="1"/>
            <a:r>
              <a:rPr lang="id-ID" sz="1800" dirty="0" smtClean="0"/>
              <a:t>Berpikir akan segera mati, walaupun pekerja kesehatan tdk menemukan yg salah secara medis</a:t>
            </a:r>
          </a:p>
          <a:p>
            <a:pPr lvl="1"/>
            <a:r>
              <a:rPr lang="id-ID" sz="1800" dirty="0" smtClean="0"/>
              <a:t>Khawatir akan ditinggal sendirian</a:t>
            </a:r>
          </a:p>
          <a:p>
            <a:pPr lvl="1"/>
            <a:r>
              <a:rPr lang="id-ID" sz="1800" dirty="0" smtClean="0"/>
              <a:t>Sulit berkonsentrasi atau memfokuskan pikiran</a:t>
            </a:r>
          </a:p>
          <a:p>
            <a:pPr lvl="1"/>
            <a:endParaRPr lang="id-ID" sz="1800" dirty="0" smtClean="0"/>
          </a:p>
          <a:p>
            <a:pPr lvl="1"/>
            <a:endParaRPr lang="id-ID" sz="1800" dirty="0"/>
          </a:p>
        </p:txBody>
      </p:sp>
    </p:spTree>
    <p:extLst>
      <p:ext uri="{BB962C8B-B14F-4D97-AF65-F5344CB8AC3E}">
        <p14:creationId xmlns:p14="http://schemas.microsoft.com/office/powerpoint/2010/main" val="11971515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smtClean="0">
                <a:effectLst/>
              </a:rPr>
              <a:t>Jenis</a:t>
            </a:r>
            <a:r>
              <a:rPr lang="id-ID" b="1" dirty="0" smtClean="0">
                <a:effectLst/>
              </a:rPr>
              <a:t>-jenis </a:t>
            </a:r>
            <a:r>
              <a:rPr lang="en-US" b="1" dirty="0" smtClean="0">
                <a:effectLst/>
              </a:rPr>
              <a:t>Gang</a:t>
            </a:r>
            <a:r>
              <a:rPr lang="id-ID" b="1" dirty="0" smtClean="0">
                <a:effectLst/>
              </a:rPr>
              <a:t>g</a:t>
            </a:r>
            <a:r>
              <a:rPr lang="en-US" b="1" dirty="0" err="1" smtClean="0">
                <a:effectLst/>
              </a:rPr>
              <a:t>uan</a:t>
            </a:r>
            <a:r>
              <a:rPr lang="en-US" b="1" dirty="0" smtClean="0">
                <a:effectLst/>
              </a:rPr>
              <a:t> </a:t>
            </a:r>
            <a:r>
              <a:rPr lang="en-US" b="1" dirty="0" err="1">
                <a:effectLst/>
              </a:rPr>
              <a:t>Kecemasan</a:t>
            </a:r>
            <a:r>
              <a:rPr lang="id-ID" b="1" dirty="0">
                <a:effectLst/>
              </a:rPr>
              <a:t/>
            </a:r>
            <a:br>
              <a:rPr lang="id-ID" b="1" dirty="0">
                <a:effectLst/>
              </a:rPr>
            </a:br>
            <a:endParaRPr lang="id-ID" dirty="0"/>
          </a:p>
        </p:txBody>
      </p:sp>
      <p:sp>
        <p:nvSpPr>
          <p:cNvPr id="3" name="Content Placeholder 2"/>
          <p:cNvSpPr>
            <a:spLocks noGrp="1"/>
          </p:cNvSpPr>
          <p:nvPr>
            <p:ph idx="1"/>
          </p:nvPr>
        </p:nvSpPr>
        <p:spPr/>
        <p:txBody>
          <a:bodyPr>
            <a:normAutofit fontScale="77500" lnSpcReduction="20000"/>
          </a:bodyPr>
          <a:lstStyle/>
          <a:p>
            <a:pPr marL="514350" lvl="0" indent="-514350">
              <a:buAutoNum type="arabicPeriod"/>
            </a:pPr>
            <a:r>
              <a:rPr lang="id-ID" b="1" dirty="0" smtClean="0"/>
              <a:t>G</a:t>
            </a:r>
            <a:r>
              <a:rPr lang="en-US" b="1" dirty="0" err="1" smtClean="0"/>
              <a:t>angguan</a:t>
            </a:r>
            <a:r>
              <a:rPr lang="en-US" b="1" dirty="0" smtClean="0"/>
              <a:t> </a:t>
            </a:r>
            <a:r>
              <a:rPr lang="en-US" b="1" dirty="0" err="1" smtClean="0"/>
              <a:t>panik</a:t>
            </a:r>
            <a:endParaRPr lang="id-ID" b="1" dirty="0" smtClean="0"/>
          </a:p>
          <a:p>
            <a:pPr marL="727075" lvl="1" indent="-269875"/>
            <a:r>
              <a:rPr lang="id-ID" dirty="0" smtClean="0"/>
              <a:t>Gangguan panik adalah perasaan disertai reaksi tubuh yg tdk tenang yg khawatir akan adanya teror yg luar biasa dan perasaan akan adanya bahaya yg segera menyerang</a:t>
            </a:r>
          </a:p>
          <a:p>
            <a:pPr lvl="1"/>
            <a:r>
              <a:rPr lang="id-ID" dirty="0" smtClean="0"/>
              <a:t>Ditandai dng</a:t>
            </a:r>
            <a:r>
              <a:rPr lang="en-US" dirty="0" smtClean="0"/>
              <a:t> </a:t>
            </a:r>
            <a:r>
              <a:rPr lang="en-US" dirty="0" err="1"/>
              <a:t>jantung</a:t>
            </a:r>
            <a:r>
              <a:rPr lang="en-US" dirty="0"/>
              <a:t> </a:t>
            </a:r>
            <a:r>
              <a:rPr lang="en-US" dirty="0" err="1"/>
              <a:t>berdebar</a:t>
            </a:r>
            <a:r>
              <a:rPr lang="en-US" dirty="0"/>
              <a:t>-debar, </a:t>
            </a:r>
            <a:r>
              <a:rPr lang="en-US" dirty="0" err="1"/>
              <a:t>berkeringat</a:t>
            </a:r>
            <a:r>
              <a:rPr lang="en-US" dirty="0"/>
              <a:t>, </a:t>
            </a:r>
            <a:r>
              <a:rPr lang="en-US" dirty="0" err="1"/>
              <a:t>gemetar</a:t>
            </a:r>
            <a:r>
              <a:rPr lang="en-US" dirty="0"/>
              <a:t>, </a:t>
            </a:r>
            <a:r>
              <a:rPr lang="en-US" dirty="0" err="1"/>
              <a:t>mual</a:t>
            </a:r>
            <a:r>
              <a:rPr lang="en-US" dirty="0"/>
              <a:t> </a:t>
            </a:r>
            <a:r>
              <a:rPr lang="en-US" dirty="0" err="1"/>
              <a:t>dan</a:t>
            </a:r>
            <a:r>
              <a:rPr lang="en-US" dirty="0"/>
              <a:t> </a:t>
            </a:r>
            <a:r>
              <a:rPr lang="en-US" dirty="0" err="1"/>
              <a:t>pusing</a:t>
            </a:r>
            <a:r>
              <a:rPr lang="en-US" dirty="0"/>
              <a:t>, </a:t>
            </a:r>
            <a:r>
              <a:rPr lang="en-US" dirty="0" err="1"/>
              <a:t>sesak</a:t>
            </a:r>
            <a:r>
              <a:rPr lang="en-US" dirty="0"/>
              <a:t> dada </a:t>
            </a:r>
            <a:r>
              <a:rPr lang="en-US" dirty="0" err="1"/>
              <a:t>dan</a:t>
            </a:r>
            <a:r>
              <a:rPr lang="en-US" dirty="0"/>
              <a:t> </a:t>
            </a:r>
            <a:r>
              <a:rPr lang="en-US" dirty="0" err="1"/>
              <a:t>mungkin</a:t>
            </a:r>
            <a:r>
              <a:rPr lang="en-US" dirty="0"/>
              <a:t> </a:t>
            </a:r>
            <a:r>
              <a:rPr lang="en-US" dirty="0" err="1"/>
              <a:t>pingsan</a:t>
            </a:r>
            <a:r>
              <a:rPr lang="en-US" dirty="0"/>
              <a:t>. </a:t>
            </a:r>
            <a:endParaRPr lang="id-ID" dirty="0"/>
          </a:p>
          <a:p>
            <a:pPr lvl="1"/>
            <a:r>
              <a:rPr lang="id-ID" dirty="0" smtClean="0"/>
              <a:t>Seringkali disangka sebagai </a:t>
            </a:r>
            <a:r>
              <a:rPr lang="en-US" dirty="0" err="1" smtClean="0"/>
              <a:t>serangan</a:t>
            </a:r>
            <a:r>
              <a:rPr lang="en-US" dirty="0" smtClean="0"/>
              <a:t> </a:t>
            </a:r>
            <a:r>
              <a:rPr lang="en-US" dirty="0" err="1"/>
              <a:t>jantung</a:t>
            </a:r>
            <a:r>
              <a:rPr lang="en-US" dirty="0"/>
              <a:t>, </a:t>
            </a:r>
            <a:r>
              <a:rPr lang="en-US" dirty="0" err="1"/>
              <a:t>kehilangan</a:t>
            </a:r>
            <a:r>
              <a:rPr lang="en-US" dirty="0"/>
              <a:t> </a:t>
            </a:r>
            <a:r>
              <a:rPr lang="en-US" dirty="0" err="1" smtClean="0"/>
              <a:t>pikiran</a:t>
            </a:r>
            <a:r>
              <a:rPr lang="en-US" dirty="0" smtClean="0"/>
              <a:t>, </a:t>
            </a:r>
            <a:r>
              <a:rPr lang="en-US" dirty="0" err="1"/>
              <a:t>atau</a:t>
            </a:r>
            <a:r>
              <a:rPr lang="en-US" dirty="0"/>
              <a:t> di </a:t>
            </a:r>
            <a:r>
              <a:rPr lang="en-US" dirty="0" err="1"/>
              <a:t>ambang</a:t>
            </a:r>
            <a:r>
              <a:rPr lang="en-US" dirty="0"/>
              <a:t> </a:t>
            </a:r>
            <a:r>
              <a:rPr lang="en-US" dirty="0" err="1"/>
              <a:t>kematian</a:t>
            </a:r>
            <a:r>
              <a:rPr lang="en-US" dirty="0"/>
              <a:t>. </a:t>
            </a:r>
            <a:endParaRPr lang="id-ID" dirty="0"/>
          </a:p>
          <a:p>
            <a:pPr lvl="1"/>
            <a:r>
              <a:rPr lang="id-ID" dirty="0" smtClean="0"/>
              <a:t>Biasanya s</a:t>
            </a:r>
            <a:r>
              <a:rPr lang="en-US" dirty="0" err="1" smtClean="0"/>
              <a:t>ingkat</a:t>
            </a:r>
            <a:r>
              <a:rPr lang="en-US" dirty="0"/>
              <a:t>, </a:t>
            </a:r>
            <a:r>
              <a:rPr lang="en-US" dirty="0" err="1"/>
              <a:t>berlangsung</a:t>
            </a:r>
            <a:r>
              <a:rPr lang="en-US" dirty="0"/>
              <a:t> </a:t>
            </a:r>
            <a:r>
              <a:rPr lang="en-US" dirty="0" err="1"/>
              <a:t>kurang</a:t>
            </a:r>
            <a:r>
              <a:rPr lang="en-US" dirty="0"/>
              <a:t> </a:t>
            </a:r>
            <a:r>
              <a:rPr lang="en-US" dirty="0" err="1"/>
              <a:t>dari</a:t>
            </a:r>
            <a:r>
              <a:rPr lang="en-US" dirty="0"/>
              <a:t> </a:t>
            </a:r>
            <a:r>
              <a:rPr lang="en-US" dirty="0" err="1"/>
              <a:t>sepuluh</a:t>
            </a:r>
            <a:r>
              <a:rPr lang="en-US" dirty="0"/>
              <a:t> </a:t>
            </a:r>
            <a:r>
              <a:rPr lang="en-US" dirty="0" err="1"/>
              <a:t>menit</a:t>
            </a:r>
            <a:r>
              <a:rPr lang="en-US" dirty="0"/>
              <a:t>, </a:t>
            </a:r>
            <a:r>
              <a:rPr lang="en-US" dirty="0" err="1"/>
              <a:t>meskipun</a:t>
            </a:r>
            <a:r>
              <a:rPr lang="en-US" dirty="0"/>
              <a:t> </a:t>
            </a:r>
            <a:r>
              <a:rPr lang="en-US" dirty="0" err="1"/>
              <a:t>beberapa</a:t>
            </a:r>
            <a:r>
              <a:rPr lang="en-US" dirty="0"/>
              <a:t> </a:t>
            </a:r>
            <a:r>
              <a:rPr lang="en-US" dirty="0" err="1"/>
              <a:t>gejala</a:t>
            </a:r>
            <a:r>
              <a:rPr lang="en-US" dirty="0"/>
              <a:t> </a:t>
            </a:r>
            <a:r>
              <a:rPr lang="en-US" dirty="0" err="1"/>
              <a:t>dapat</a:t>
            </a:r>
            <a:r>
              <a:rPr lang="en-US" dirty="0"/>
              <a:t> </a:t>
            </a:r>
            <a:r>
              <a:rPr lang="en-US" dirty="0" err="1"/>
              <a:t>bertahan</a:t>
            </a:r>
            <a:r>
              <a:rPr lang="en-US" dirty="0"/>
              <a:t> </a:t>
            </a:r>
            <a:r>
              <a:rPr lang="en-US" dirty="0" err="1"/>
              <a:t>untuk</a:t>
            </a:r>
            <a:r>
              <a:rPr lang="en-US" dirty="0"/>
              <a:t> </a:t>
            </a:r>
            <a:r>
              <a:rPr lang="en-US" dirty="0" err="1"/>
              <a:t>waktu</a:t>
            </a:r>
            <a:r>
              <a:rPr lang="en-US" dirty="0"/>
              <a:t> yang </a:t>
            </a:r>
            <a:r>
              <a:rPr lang="en-US" dirty="0" smtClean="0"/>
              <a:t>lama.</a:t>
            </a:r>
            <a:endParaRPr lang="id-ID" dirty="0" smtClean="0"/>
          </a:p>
          <a:p>
            <a:pPr lvl="1"/>
            <a:r>
              <a:rPr lang="id-ID" dirty="0"/>
              <a:t>Meskipun serangan pertama tdk terduga, biasanya dapat diketahui kemudian bahwa hal itu adalah reaksi thd sesuatu kondisi atau objek yg spesifik.</a:t>
            </a:r>
          </a:p>
          <a:p>
            <a:pPr lvl="1"/>
            <a:endParaRPr lang="id-ID" dirty="0"/>
          </a:p>
        </p:txBody>
      </p:sp>
    </p:spTree>
    <p:extLst>
      <p:ext uri="{BB962C8B-B14F-4D97-AF65-F5344CB8AC3E}">
        <p14:creationId xmlns:p14="http://schemas.microsoft.com/office/powerpoint/2010/main" val="1673547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dirty="0" smtClean="0"/>
              <a:t>Apa yang menyebabkan gangguan jiwa?</a:t>
            </a:r>
            <a:endParaRPr lang="id-ID" dirty="0"/>
          </a:p>
        </p:txBody>
      </p:sp>
      <p:sp>
        <p:nvSpPr>
          <p:cNvPr id="3" name="Content Placeholder 2"/>
          <p:cNvSpPr>
            <a:spLocks noGrp="1"/>
          </p:cNvSpPr>
          <p:nvPr>
            <p:ph idx="1"/>
          </p:nvPr>
        </p:nvSpPr>
        <p:spPr/>
        <p:txBody>
          <a:bodyPr>
            <a:normAutofit fontScale="92500" lnSpcReduction="10000"/>
          </a:bodyPr>
          <a:lstStyle/>
          <a:p>
            <a:pPr>
              <a:buClr>
                <a:schemeClr val="tx1"/>
              </a:buClr>
              <a:buFont typeface="Wingdings 2" pitchFamily="18" charset="2"/>
              <a:buChar char="P"/>
            </a:pPr>
            <a:r>
              <a:rPr lang="id-ID" dirty="0" smtClean="0"/>
              <a:t>Konflik di dalam diri, seperti ketidakmampuan untuk mengungkapkan perasaan.</a:t>
            </a:r>
          </a:p>
          <a:p>
            <a:pPr>
              <a:buClr>
                <a:schemeClr val="tx1"/>
              </a:buClr>
              <a:buFont typeface="Wingdings 2" pitchFamily="18" charset="2"/>
              <a:buChar char="P"/>
            </a:pPr>
            <a:r>
              <a:rPr lang="id-ID" dirty="0" smtClean="0"/>
              <a:t>Tekanan dari lingkungan, spt tuntutan untuk memenuhi kewajiban yang tidak mampu dilakukan.</a:t>
            </a:r>
          </a:p>
          <a:p>
            <a:pPr>
              <a:buClr>
                <a:schemeClr val="tx1"/>
              </a:buClr>
              <a:buFont typeface="Wingdings 2" pitchFamily="18" charset="2"/>
              <a:buChar char="P"/>
            </a:pPr>
            <a:r>
              <a:rPr lang="id-ID" dirty="0" smtClean="0"/>
              <a:t>Ketidakseimbangan neurokimiawi di otak.</a:t>
            </a:r>
          </a:p>
          <a:p>
            <a:pPr>
              <a:buClr>
                <a:schemeClr val="tx1"/>
              </a:buClr>
              <a:buFont typeface="Wingdings 2" pitchFamily="18" charset="2"/>
              <a:buChar char="P"/>
            </a:pPr>
            <a:r>
              <a:rPr lang="id-ID" dirty="0" smtClean="0"/>
              <a:t>Cacat organik di otak.</a:t>
            </a:r>
          </a:p>
          <a:p>
            <a:pPr>
              <a:buClr>
                <a:schemeClr val="tx1"/>
              </a:buClr>
              <a:buFont typeface="Wingdings 2" pitchFamily="18" charset="2"/>
              <a:buChar char="P"/>
            </a:pPr>
            <a:r>
              <a:rPr lang="id-ID" dirty="0" smtClean="0"/>
              <a:t>Keturunan (genetis).</a:t>
            </a:r>
          </a:p>
          <a:p>
            <a:pPr>
              <a:buClr>
                <a:schemeClr val="tx1"/>
              </a:buClr>
              <a:buFont typeface="Wingdings 2" pitchFamily="18" charset="2"/>
              <a:buChar char="P"/>
            </a:pPr>
            <a:r>
              <a:rPr lang="id-ID" dirty="0" smtClean="0"/>
              <a:t>Penggunaan narkoba.</a:t>
            </a:r>
          </a:p>
        </p:txBody>
      </p:sp>
    </p:spTree>
    <p:extLst>
      <p:ext uri="{BB962C8B-B14F-4D97-AF65-F5344CB8AC3E}">
        <p14:creationId xmlns:p14="http://schemas.microsoft.com/office/powerpoint/2010/main" val="34010634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76672"/>
            <a:ext cx="8686800" cy="838200"/>
          </a:xfrm>
        </p:spPr>
        <p:txBody>
          <a:bodyPr>
            <a:normAutofit fontScale="90000"/>
          </a:bodyPr>
          <a:lstStyle/>
          <a:p>
            <a:pPr lvl="0" algn="ctr"/>
            <a:r>
              <a:rPr lang="en-US" b="1" dirty="0" err="1" smtClean="0">
                <a:effectLst/>
              </a:rPr>
              <a:t>Jenis</a:t>
            </a:r>
            <a:r>
              <a:rPr lang="id-ID" b="1" dirty="0" smtClean="0">
                <a:effectLst/>
              </a:rPr>
              <a:t>-jenis</a:t>
            </a:r>
            <a:r>
              <a:rPr lang="en-US" b="1" dirty="0" smtClean="0">
                <a:effectLst/>
              </a:rPr>
              <a:t> Gang</a:t>
            </a:r>
            <a:r>
              <a:rPr lang="id-ID" b="1" dirty="0" smtClean="0">
                <a:effectLst/>
              </a:rPr>
              <a:t>g</a:t>
            </a:r>
            <a:r>
              <a:rPr lang="en-US" b="1" dirty="0" err="1" smtClean="0">
                <a:effectLst/>
              </a:rPr>
              <a:t>uan</a:t>
            </a:r>
            <a:r>
              <a:rPr lang="en-US" b="1" dirty="0" smtClean="0">
                <a:effectLst/>
              </a:rPr>
              <a:t> </a:t>
            </a:r>
            <a:r>
              <a:rPr lang="en-US" b="1" dirty="0" err="1" smtClean="0">
                <a:effectLst/>
              </a:rPr>
              <a:t>Kecemasan</a:t>
            </a:r>
            <a:r>
              <a:rPr lang="id-ID" b="1" dirty="0" smtClean="0">
                <a:effectLst/>
              </a:rPr>
              <a:t> (lanjutan)</a:t>
            </a:r>
            <a:r>
              <a:rPr lang="id-ID" b="1" dirty="0">
                <a:effectLst/>
              </a:rPr>
              <a:t/>
            </a:r>
            <a:br>
              <a:rPr lang="id-ID" b="1" dirty="0">
                <a:effectLst/>
              </a:rPr>
            </a:br>
            <a:endParaRPr lang="id-ID" dirty="0"/>
          </a:p>
        </p:txBody>
      </p:sp>
      <p:sp>
        <p:nvSpPr>
          <p:cNvPr id="3" name="Content Placeholder 2"/>
          <p:cNvSpPr>
            <a:spLocks noGrp="1"/>
          </p:cNvSpPr>
          <p:nvPr>
            <p:ph idx="1"/>
          </p:nvPr>
        </p:nvSpPr>
        <p:spPr/>
        <p:txBody>
          <a:bodyPr>
            <a:normAutofit fontScale="77500" lnSpcReduction="20000"/>
          </a:bodyPr>
          <a:lstStyle/>
          <a:p>
            <a:pPr marL="0" lvl="0" indent="0">
              <a:buNone/>
            </a:pPr>
            <a:r>
              <a:rPr lang="id-ID" dirty="0" smtClean="0"/>
              <a:t>2. </a:t>
            </a:r>
            <a:r>
              <a:rPr lang="en-US" b="1" dirty="0" err="1"/>
              <a:t>Gangguan</a:t>
            </a:r>
            <a:r>
              <a:rPr lang="en-US" b="1" dirty="0"/>
              <a:t> </a:t>
            </a:r>
            <a:r>
              <a:rPr lang="id-ID" b="1" dirty="0" err="1"/>
              <a:t>K</a:t>
            </a:r>
            <a:r>
              <a:rPr lang="en-US" b="1" dirty="0" err="1" smtClean="0"/>
              <a:t>ecemasan</a:t>
            </a:r>
            <a:r>
              <a:rPr lang="en-US" b="1" dirty="0" smtClean="0"/>
              <a:t> </a:t>
            </a:r>
            <a:r>
              <a:rPr lang="id-ID" b="1" dirty="0" smtClean="0"/>
              <a:t>Umum (</a:t>
            </a:r>
            <a:r>
              <a:rPr lang="id-ID" b="1" i="1" dirty="0" smtClean="0"/>
              <a:t>Generalized Anxiety Disorder</a:t>
            </a:r>
            <a:r>
              <a:rPr lang="id-ID" b="1" dirty="0" smtClean="0"/>
              <a:t>)</a:t>
            </a:r>
          </a:p>
          <a:p>
            <a:pPr lvl="1" indent="-342900">
              <a:buFont typeface="Wingdings" pitchFamily="2" charset="2"/>
              <a:buChar char="ü"/>
            </a:pPr>
            <a:r>
              <a:rPr lang="id-ID" dirty="0" smtClean="0">
                <a:solidFill>
                  <a:schemeClr val="tx1"/>
                </a:solidFill>
              </a:rPr>
              <a:t>Merupakan perasaan cemas yg tdk dipicu oleh suatu objek, situasi, atau aktivitas yg spesifik.</a:t>
            </a:r>
          </a:p>
          <a:p>
            <a:pPr lvl="1" indent="-342900">
              <a:buFont typeface="Wingdings" pitchFamily="2" charset="2"/>
              <a:buChar char="ü"/>
            </a:pPr>
            <a:r>
              <a:rPr lang="id-ID" dirty="0" smtClean="0">
                <a:solidFill>
                  <a:schemeClr val="tx1"/>
                </a:solidFill>
              </a:rPr>
              <a:t>Dengan kata lain gangguan ini ditandai dng kecemasan dlm menghadapi kehidupan secara menyeluruh.</a:t>
            </a:r>
          </a:p>
          <a:p>
            <a:pPr lvl="1" indent="-342900">
              <a:buFont typeface="Wingdings" pitchFamily="2" charset="2"/>
              <a:buChar char="ü"/>
            </a:pPr>
            <a:r>
              <a:rPr lang="id-ID" dirty="0" smtClean="0">
                <a:solidFill>
                  <a:schemeClr val="tx1"/>
                </a:solidFill>
              </a:rPr>
              <a:t>Org dng gangguan ini dapat mencemaskan hal-hal yg umum spt keuangan, kesejahteraan, hubungan sosial atau bahkan ttg hal yg kecil-kecil.</a:t>
            </a:r>
          </a:p>
          <a:p>
            <a:pPr lvl="1" indent="-342900">
              <a:buFont typeface="Wingdings" pitchFamily="2" charset="2"/>
              <a:buChar char="ü"/>
            </a:pPr>
            <a:r>
              <a:rPr lang="id-ID" dirty="0" smtClean="0">
                <a:solidFill>
                  <a:schemeClr val="tx1"/>
                </a:solidFill>
              </a:rPr>
              <a:t>Gangguan ini adalah gangguan yg stabil, muncul pd pertengahan remaja sampai pertengahan umur 20-an, dan kemudian berlangsung sepanjang hidup</a:t>
            </a:r>
          </a:p>
          <a:p>
            <a:pPr lvl="1" indent="-342900">
              <a:buFont typeface="Wingdings" pitchFamily="2" charset="2"/>
              <a:buChar char="ü"/>
            </a:pPr>
            <a:r>
              <a:rPr lang="id-ID" dirty="0" smtClean="0">
                <a:solidFill>
                  <a:schemeClr val="tx1"/>
                </a:solidFill>
              </a:rPr>
              <a:t>Gangguan ini seringkali merupakan komplikasi dr masalah kejiwaan lain spt depresi atau gangguan kecemasan tipe lain.</a:t>
            </a:r>
          </a:p>
          <a:p>
            <a:pPr marL="400050" lvl="1" indent="0">
              <a:buNone/>
            </a:pPr>
            <a:endParaRPr lang="id-ID" dirty="0"/>
          </a:p>
          <a:p>
            <a:pPr marL="0" indent="0">
              <a:buNone/>
            </a:pPr>
            <a:endParaRPr lang="id-ID" dirty="0"/>
          </a:p>
        </p:txBody>
      </p:sp>
    </p:spTree>
    <p:extLst>
      <p:ext uri="{BB962C8B-B14F-4D97-AF65-F5344CB8AC3E}">
        <p14:creationId xmlns:p14="http://schemas.microsoft.com/office/powerpoint/2010/main" val="1937625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200" b="1" dirty="0" err="1" smtClean="0">
                <a:solidFill>
                  <a:srgbClr val="4E3B30"/>
                </a:solidFill>
                <a:effectLst/>
              </a:rPr>
              <a:t>Jenis</a:t>
            </a:r>
            <a:r>
              <a:rPr lang="id-ID" sz="3200" b="1" dirty="0" smtClean="0">
                <a:solidFill>
                  <a:srgbClr val="4E3B30"/>
                </a:solidFill>
                <a:effectLst/>
              </a:rPr>
              <a:t>-jenis </a:t>
            </a:r>
            <a:r>
              <a:rPr lang="en-US" sz="3200" b="1" dirty="0" smtClean="0">
                <a:solidFill>
                  <a:srgbClr val="4E3B30"/>
                </a:solidFill>
                <a:effectLst/>
              </a:rPr>
              <a:t>Gang</a:t>
            </a:r>
            <a:r>
              <a:rPr lang="id-ID" sz="3200" b="1" dirty="0">
                <a:solidFill>
                  <a:srgbClr val="4E3B30"/>
                </a:solidFill>
                <a:effectLst/>
              </a:rPr>
              <a:t>g</a:t>
            </a:r>
            <a:r>
              <a:rPr lang="en-US" sz="3200" b="1" dirty="0" err="1">
                <a:solidFill>
                  <a:srgbClr val="4E3B30"/>
                </a:solidFill>
                <a:effectLst/>
              </a:rPr>
              <a:t>uan</a:t>
            </a:r>
            <a:r>
              <a:rPr lang="en-US" sz="3200" b="1" dirty="0">
                <a:solidFill>
                  <a:srgbClr val="4E3B30"/>
                </a:solidFill>
                <a:effectLst/>
              </a:rPr>
              <a:t> </a:t>
            </a:r>
            <a:r>
              <a:rPr lang="en-US" sz="3200" b="1" dirty="0" err="1">
                <a:solidFill>
                  <a:srgbClr val="4E3B30"/>
                </a:solidFill>
                <a:effectLst/>
              </a:rPr>
              <a:t>Kecemasan</a:t>
            </a:r>
            <a:r>
              <a:rPr lang="id-ID" sz="3200" b="1" dirty="0">
                <a:solidFill>
                  <a:srgbClr val="4E3B30"/>
                </a:solidFill>
                <a:effectLst/>
              </a:rPr>
              <a:t> (lanjutan</a:t>
            </a:r>
            <a:r>
              <a:rPr lang="id-ID" sz="3200" b="1" dirty="0" smtClean="0">
                <a:solidFill>
                  <a:srgbClr val="4E3B30"/>
                </a:solidFill>
                <a:effectLst/>
              </a:rPr>
              <a:t>)</a:t>
            </a:r>
            <a:endParaRPr lang="id-ID" dirty="0"/>
          </a:p>
        </p:txBody>
      </p:sp>
      <p:sp>
        <p:nvSpPr>
          <p:cNvPr id="3" name="Content Placeholder 2"/>
          <p:cNvSpPr>
            <a:spLocks noGrp="1"/>
          </p:cNvSpPr>
          <p:nvPr>
            <p:ph idx="1"/>
          </p:nvPr>
        </p:nvSpPr>
        <p:spPr/>
        <p:txBody>
          <a:bodyPr>
            <a:normAutofit fontScale="55000" lnSpcReduction="20000"/>
          </a:bodyPr>
          <a:lstStyle/>
          <a:p>
            <a:pPr marL="0" indent="0">
              <a:buNone/>
            </a:pPr>
            <a:r>
              <a:rPr lang="id-ID" dirty="0" smtClean="0"/>
              <a:t>3. </a:t>
            </a:r>
            <a:r>
              <a:rPr lang="id-ID" sz="4400" b="1" dirty="0" smtClean="0"/>
              <a:t>Fobia (Takut)</a:t>
            </a:r>
          </a:p>
          <a:p>
            <a:pPr lvl="1" indent="-342900">
              <a:buFont typeface="Wingdings" pitchFamily="2" charset="2"/>
              <a:buChar char="ü"/>
            </a:pPr>
            <a:r>
              <a:rPr lang="id-ID" sz="3600" dirty="0" smtClean="0"/>
              <a:t>Takut adalah perasaan cemas ketika merasa terancam oleh sesuatu objek.</a:t>
            </a:r>
          </a:p>
          <a:p>
            <a:pPr lvl="1" indent="-342900">
              <a:buFont typeface="Wingdings" pitchFamily="2" charset="2"/>
              <a:buChar char="ü"/>
            </a:pPr>
            <a:r>
              <a:rPr lang="id-ID" sz="3600" dirty="0" smtClean="0"/>
              <a:t>Gangguan fobia adalah rasa takut yg tetap thd objek atau situasi tertentu.</a:t>
            </a:r>
          </a:p>
          <a:p>
            <a:pPr lvl="1" indent="-342900">
              <a:buFont typeface="Wingdings" pitchFamily="2" charset="2"/>
              <a:buChar char="ü"/>
            </a:pPr>
            <a:r>
              <a:rPr lang="id-ID" sz="3600" dirty="0" smtClean="0"/>
              <a:t>Namun rasa takutnya jauh melebihi ancamannya.</a:t>
            </a:r>
          </a:p>
          <a:p>
            <a:pPr lvl="1" indent="-342900">
              <a:buFont typeface="Wingdings" pitchFamily="2" charset="2"/>
              <a:buChar char="ü"/>
            </a:pPr>
            <a:r>
              <a:rPr lang="id-ID" sz="3600" dirty="0" smtClean="0"/>
              <a:t>Hal yg aneh ttg fobia adalah adanya rasa takut yg bagi org lain bahkan tdk terpikir sbg situasi atau objek yg ditakuti, spt mslnya tangga jalan (elevator) atau naik mobil di jalan raya yg sudah biasa dilalui.</a:t>
            </a:r>
          </a:p>
          <a:p>
            <a:pPr lvl="1" indent="-342900">
              <a:buFont typeface="Wingdings" pitchFamily="2" charset="2"/>
              <a:buChar char="ü"/>
            </a:pPr>
            <a:r>
              <a:rPr lang="id-ID" sz="3600" dirty="0" smtClean="0"/>
              <a:t>Tipe fobia yg berbeda biasanya muncul pd usia yg berbeda-beda pula </a:t>
            </a:r>
            <a:r>
              <a:rPr lang="id-ID" sz="3600" dirty="0" smtClean="0">
                <a:cs typeface="Arial"/>
              </a:rPr>
              <a:t>→ usia kemunculannya sptnya mencerminkan tahap perkembangan pikiran dan pengalaman hidup. Msl, ketakutan thd binatang seringkali mencerminkan fantasi anak-anak.</a:t>
            </a:r>
          </a:p>
          <a:p>
            <a:pPr lvl="1" indent="-342900">
              <a:buFont typeface="Wingdings" pitchFamily="2" charset="2"/>
              <a:buChar char="ü"/>
            </a:pPr>
            <a:r>
              <a:rPr lang="id-ID" sz="3600" dirty="0" smtClean="0">
                <a:cs typeface="Arial"/>
              </a:rPr>
              <a:t>Fobia memiliki jenis-jenis yg spesifik, spt </a:t>
            </a:r>
            <a:r>
              <a:rPr lang="id-ID" sz="3600" b="1" dirty="0" smtClean="0">
                <a:cs typeface="Arial"/>
              </a:rPr>
              <a:t>akrofobia </a:t>
            </a:r>
            <a:r>
              <a:rPr lang="id-ID" sz="3600" dirty="0" smtClean="0">
                <a:cs typeface="Arial"/>
              </a:rPr>
              <a:t>(takut thd ketinggian), </a:t>
            </a:r>
            <a:r>
              <a:rPr lang="id-ID" sz="3600" b="1" dirty="0" smtClean="0">
                <a:cs typeface="Arial"/>
              </a:rPr>
              <a:t>klaustrofobia </a:t>
            </a:r>
            <a:r>
              <a:rPr lang="id-ID" sz="3600" dirty="0" smtClean="0">
                <a:cs typeface="Arial"/>
              </a:rPr>
              <a:t>(takut thd ruangan yg tertutup), </a:t>
            </a:r>
            <a:r>
              <a:rPr lang="id-ID" sz="3600" b="1" dirty="0" smtClean="0">
                <a:cs typeface="Arial"/>
              </a:rPr>
              <a:t>sosiofobia </a:t>
            </a:r>
            <a:r>
              <a:rPr lang="id-ID" sz="3600" dirty="0" smtClean="0">
                <a:cs typeface="Arial"/>
              </a:rPr>
              <a:t>(takut utk berinteraksi sosial), </a:t>
            </a:r>
            <a:r>
              <a:rPr lang="id-ID" sz="3600" b="1" dirty="0" smtClean="0">
                <a:cs typeface="Arial"/>
              </a:rPr>
              <a:t>agorafobia </a:t>
            </a:r>
            <a:r>
              <a:rPr lang="id-ID" sz="3600" dirty="0" smtClean="0">
                <a:cs typeface="Arial"/>
              </a:rPr>
              <a:t>(takut thd keramaian), dsb.</a:t>
            </a:r>
            <a:endParaRPr lang="id-ID" sz="3600" dirty="0" smtClean="0"/>
          </a:p>
          <a:p>
            <a:pPr lvl="2" indent="-342900">
              <a:buFont typeface="Wingdings" pitchFamily="2" charset="2"/>
              <a:buChar char="ü"/>
            </a:pPr>
            <a:endParaRPr lang="id-ID" sz="2900" dirty="0"/>
          </a:p>
        </p:txBody>
      </p:sp>
    </p:spTree>
    <p:extLst>
      <p:ext uri="{BB962C8B-B14F-4D97-AF65-F5344CB8AC3E}">
        <p14:creationId xmlns:p14="http://schemas.microsoft.com/office/powerpoint/2010/main" val="41689734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200" b="1" dirty="0" err="1" smtClean="0">
                <a:solidFill>
                  <a:srgbClr val="4E3B30"/>
                </a:solidFill>
                <a:effectLst/>
              </a:rPr>
              <a:t>Jenis</a:t>
            </a:r>
            <a:r>
              <a:rPr lang="id-ID" sz="3200" b="1" dirty="0" smtClean="0">
                <a:solidFill>
                  <a:srgbClr val="4E3B30"/>
                </a:solidFill>
                <a:effectLst/>
              </a:rPr>
              <a:t>-jenis</a:t>
            </a:r>
            <a:r>
              <a:rPr lang="en-US" sz="3200" b="1" dirty="0" smtClean="0">
                <a:solidFill>
                  <a:srgbClr val="4E3B30"/>
                </a:solidFill>
                <a:effectLst/>
              </a:rPr>
              <a:t> </a:t>
            </a:r>
            <a:r>
              <a:rPr lang="en-US" sz="3200" b="1" dirty="0">
                <a:solidFill>
                  <a:srgbClr val="4E3B30"/>
                </a:solidFill>
                <a:effectLst/>
              </a:rPr>
              <a:t>Gang</a:t>
            </a:r>
            <a:r>
              <a:rPr lang="id-ID" sz="3200" b="1" dirty="0">
                <a:solidFill>
                  <a:srgbClr val="4E3B30"/>
                </a:solidFill>
                <a:effectLst/>
              </a:rPr>
              <a:t>g</a:t>
            </a:r>
            <a:r>
              <a:rPr lang="en-US" sz="3200" b="1" dirty="0" err="1">
                <a:solidFill>
                  <a:srgbClr val="4E3B30"/>
                </a:solidFill>
                <a:effectLst/>
              </a:rPr>
              <a:t>uan</a:t>
            </a:r>
            <a:r>
              <a:rPr lang="en-US" sz="3200" b="1" dirty="0">
                <a:solidFill>
                  <a:srgbClr val="4E3B30"/>
                </a:solidFill>
                <a:effectLst/>
              </a:rPr>
              <a:t> </a:t>
            </a:r>
            <a:r>
              <a:rPr lang="en-US" sz="3200" b="1" dirty="0" err="1">
                <a:solidFill>
                  <a:srgbClr val="4E3B30"/>
                </a:solidFill>
                <a:effectLst/>
              </a:rPr>
              <a:t>Kecemasan</a:t>
            </a:r>
            <a:r>
              <a:rPr lang="id-ID" sz="3200" b="1" dirty="0">
                <a:solidFill>
                  <a:srgbClr val="4E3B30"/>
                </a:solidFill>
                <a:effectLst/>
              </a:rPr>
              <a:t> (lanjutan)</a:t>
            </a:r>
            <a:endParaRPr lang="id-ID" dirty="0"/>
          </a:p>
        </p:txBody>
      </p:sp>
      <p:sp>
        <p:nvSpPr>
          <p:cNvPr id="3" name="Content Placeholder 2"/>
          <p:cNvSpPr>
            <a:spLocks noGrp="1"/>
          </p:cNvSpPr>
          <p:nvPr>
            <p:ph idx="1"/>
          </p:nvPr>
        </p:nvSpPr>
        <p:spPr/>
        <p:txBody>
          <a:bodyPr>
            <a:normAutofit fontScale="77500" lnSpcReduction="20000"/>
          </a:bodyPr>
          <a:lstStyle/>
          <a:p>
            <a:pPr marL="0" indent="0">
              <a:buNone/>
            </a:pPr>
            <a:r>
              <a:rPr lang="id-ID" dirty="0" smtClean="0"/>
              <a:t>4. Gangguan Obsesif-Kompulsif (</a:t>
            </a:r>
            <a:r>
              <a:rPr lang="id-ID" i="1" dirty="0" smtClean="0"/>
              <a:t>Obsessive-Compulsive Disorder - OCD</a:t>
            </a:r>
            <a:r>
              <a:rPr lang="id-ID" dirty="0" smtClean="0"/>
              <a:t>) </a:t>
            </a:r>
          </a:p>
          <a:p>
            <a:pPr lvl="1" indent="-342900">
              <a:buFont typeface="Wingdings" pitchFamily="2" charset="2"/>
              <a:buChar char="ü"/>
            </a:pPr>
            <a:r>
              <a:rPr lang="id-ID" b="1" dirty="0" smtClean="0"/>
              <a:t>Obsesi </a:t>
            </a:r>
            <a:r>
              <a:rPr lang="id-ID" dirty="0" smtClean="0"/>
              <a:t>adalah suatu pikiran, ide, atau dorongan yg memaksa dan berulang yg sepertinya berada di luar kemampuan kita utk mengendalikannya.</a:t>
            </a:r>
          </a:p>
          <a:p>
            <a:pPr lvl="1" indent="-342900">
              <a:buFont typeface="Wingdings" pitchFamily="2" charset="2"/>
              <a:buChar char="ü"/>
            </a:pPr>
            <a:r>
              <a:rPr lang="id-ID" dirty="0" smtClean="0"/>
              <a:t>Obsesi dapat menjadi sangat kuat dan tetap shg mengganggu kehidupan dan menimbulkan perasaan cemas yg luar biasa.</a:t>
            </a:r>
          </a:p>
          <a:p>
            <a:pPr lvl="1" indent="-342900">
              <a:buFont typeface="Wingdings" pitchFamily="2" charset="2"/>
              <a:buChar char="ü"/>
            </a:pPr>
            <a:r>
              <a:rPr lang="id-ID" b="1" dirty="0" smtClean="0"/>
              <a:t>Kompulsi </a:t>
            </a:r>
            <a:r>
              <a:rPr lang="id-ID" dirty="0" smtClean="0"/>
              <a:t>adalah tingkah laku yg berulang-ulang yg dirasakan sbg suatu keharusan </a:t>
            </a:r>
            <a:r>
              <a:rPr lang="id-ID" dirty="0" smtClean="0">
                <a:latin typeface="Arial"/>
                <a:cs typeface="Arial"/>
              </a:rPr>
              <a:t>→ merupakan reaksi atas adanya suatu </a:t>
            </a:r>
            <a:r>
              <a:rPr lang="id-ID" b="1" dirty="0" smtClean="0">
                <a:latin typeface="Arial"/>
                <a:cs typeface="Arial"/>
              </a:rPr>
              <a:t>obsesi</a:t>
            </a:r>
            <a:r>
              <a:rPr lang="id-ID" dirty="0" smtClean="0">
                <a:latin typeface="Arial"/>
                <a:cs typeface="Arial"/>
              </a:rPr>
              <a:t>.</a:t>
            </a:r>
          </a:p>
          <a:p>
            <a:pPr lvl="1" indent="-342900">
              <a:buFont typeface="Wingdings" pitchFamily="2" charset="2"/>
              <a:buChar char="ü"/>
            </a:pPr>
            <a:r>
              <a:rPr lang="id-ID" dirty="0" smtClean="0">
                <a:latin typeface="Arial"/>
                <a:cs typeface="Arial"/>
              </a:rPr>
              <a:t>Contohnya takut tertular kuman, shg puluhan hingga ratusan kali mencuci tangan secara berulang-ulang.</a:t>
            </a:r>
          </a:p>
          <a:p>
            <a:pPr lvl="1" indent="-342900">
              <a:buFont typeface="Wingdings" pitchFamily="2" charset="2"/>
              <a:buChar char="ü"/>
            </a:pPr>
            <a:r>
              <a:rPr lang="id-ID" dirty="0" smtClean="0">
                <a:latin typeface="Arial"/>
                <a:cs typeface="Arial"/>
              </a:rPr>
              <a:t>Obsesi-kompulsi berbeda dng perfeksionis, karena sikap perfeksionis akan berhenti mengulang-ulang sesuatu jika telah sempurna, tapi tdk demikian dng gangguan OCD ini.</a:t>
            </a:r>
            <a:endParaRPr lang="id-ID" dirty="0"/>
          </a:p>
        </p:txBody>
      </p:sp>
    </p:spTree>
    <p:extLst>
      <p:ext uri="{BB962C8B-B14F-4D97-AF65-F5344CB8AC3E}">
        <p14:creationId xmlns:p14="http://schemas.microsoft.com/office/powerpoint/2010/main" val="39501071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1556792"/>
            <a:ext cx="8686800" cy="3960440"/>
          </a:xfrm>
          <a:solidFill>
            <a:srgbClr val="CC33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a:noAutofit/>
          </a:bodyPr>
          <a:lstStyle/>
          <a:p>
            <a:pPr algn="ctr"/>
            <a:r>
              <a:rPr lang="id-ID" sz="4800" dirty="0" smtClean="0"/>
              <a:t>Dengan obat dan dukungan sosial yang tepat, gangguan jiwa apapun dapat terpulihkan</a:t>
            </a:r>
            <a:endParaRPr lang="id-ID" sz="4800" dirty="0"/>
          </a:p>
        </p:txBody>
      </p:sp>
    </p:spTree>
    <p:extLst>
      <p:ext uri="{BB962C8B-B14F-4D97-AF65-F5344CB8AC3E}">
        <p14:creationId xmlns:p14="http://schemas.microsoft.com/office/powerpoint/2010/main" val="32705881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412776"/>
            <a:ext cx="8686800" cy="4464496"/>
          </a:xfrm>
          <a:noFill/>
        </p:spPr>
        <p:style>
          <a:lnRef idx="2">
            <a:schemeClr val="accent1"/>
          </a:lnRef>
          <a:fillRef idx="1">
            <a:schemeClr val="lt1"/>
          </a:fillRef>
          <a:effectRef idx="0">
            <a:schemeClr val="accent1"/>
          </a:effectRef>
          <a:fontRef idx="minor">
            <a:schemeClr val="dk1"/>
          </a:fontRef>
        </p:style>
        <p:txBody>
          <a:bodyPr>
            <a:noAutofit/>
          </a:bodyPr>
          <a:lstStyle/>
          <a:p>
            <a:pPr algn="ctr"/>
            <a:r>
              <a:rPr lang="id-ID" sz="6600" dirty="0" smtClean="0">
                <a:solidFill>
                  <a:schemeClr val="tx1">
                    <a:lumMod val="65000"/>
                    <a:lumOff val="35000"/>
                  </a:schemeClr>
                </a:solidFill>
                <a:effectLst>
                  <a:glow rad="228600">
                    <a:schemeClr val="accent6">
                      <a:satMod val="175000"/>
                      <a:alpha val="40000"/>
                    </a:schemeClr>
                  </a:glow>
                  <a:reflection blurRad="12700" stA="48000" endA="300" endPos="55000" dir="5400000" sy="-90000" algn="bl" rotWithShape="0"/>
                </a:effectLst>
              </a:rPr>
              <a:t>Tiada kesehatan tanpa kesehatan jiwa</a:t>
            </a:r>
            <a:endParaRPr lang="id-ID" sz="6600" dirty="0">
              <a:solidFill>
                <a:schemeClr val="tx1">
                  <a:lumMod val="65000"/>
                  <a:lumOff val="35000"/>
                </a:schemeClr>
              </a:solidFill>
              <a:effectLst>
                <a:glow rad="228600">
                  <a:schemeClr val="accent6">
                    <a:satMod val="175000"/>
                    <a:alpha val="40000"/>
                  </a:schemeClr>
                </a:glow>
                <a:reflection blurRad="12700" stA="48000" endA="300" endPos="55000" dir="5400000" sy="-90000" algn="bl" rotWithShape="0"/>
              </a:effectLst>
            </a:endParaRPr>
          </a:p>
        </p:txBody>
      </p:sp>
    </p:spTree>
    <p:extLst>
      <p:ext uri="{BB962C8B-B14F-4D97-AF65-F5344CB8AC3E}">
        <p14:creationId xmlns:p14="http://schemas.microsoft.com/office/powerpoint/2010/main" val="4741924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284984"/>
            <a:ext cx="8686800" cy="841248"/>
          </a:xfrm>
        </p:spPr>
        <p:txBody>
          <a:bodyPr>
            <a:noAutofit/>
          </a:bodyPr>
          <a:lstStyle/>
          <a:p>
            <a:pPr algn="ctr"/>
            <a:r>
              <a:rPr lang="id-ID" sz="11500" dirty="0" smtClean="0"/>
              <a:t>Terima kasih</a:t>
            </a:r>
            <a:endParaRPr lang="id-ID" sz="11500" dirty="0"/>
          </a:p>
        </p:txBody>
      </p:sp>
    </p:spTree>
    <p:extLst>
      <p:ext uri="{BB962C8B-B14F-4D97-AF65-F5344CB8AC3E}">
        <p14:creationId xmlns:p14="http://schemas.microsoft.com/office/powerpoint/2010/main" val="25744819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54733980"/>
              </p:ext>
            </p:extLst>
          </p:nvPr>
        </p:nvGraphicFramePr>
        <p:xfrm>
          <a:off x="251520" y="1556792"/>
          <a:ext cx="86868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79512" y="6165304"/>
            <a:ext cx="2232248" cy="369332"/>
          </a:xfrm>
          <a:prstGeom prst="rect">
            <a:avLst/>
          </a:prstGeom>
          <a:noFill/>
        </p:spPr>
        <p:txBody>
          <a:bodyPr wrap="square" rtlCol="0">
            <a:spAutoFit/>
          </a:bodyPr>
          <a:lstStyle/>
          <a:p>
            <a:r>
              <a:rPr lang="id-ID" dirty="0" smtClean="0"/>
              <a:t>WHO 2011</a:t>
            </a:r>
            <a:endParaRPr lang="id-ID" dirty="0"/>
          </a:p>
        </p:txBody>
      </p:sp>
    </p:spTree>
    <p:extLst>
      <p:ext uri="{BB962C8B-B14F-4D97-AF65-F5344CB8AC3E}">
        <p14:creationId xmlns:p14="http://schemas.microsoft.com/office/powerpoint/2010/main" val="34232288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00808"/>
            <a:ext cx="8685213"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normAutofit fontScale="90000"/>
          </a:bodyPr>
          <a:lstStyle/>
          <a:p>
            <a:pPr algn="ctr"/>
            <a:r>
              <a:rPr lang="id-ID" dirty="0" smtClean="0"/>
              <a:t>Persentase gangguan mental emosional di indonesia (riset kesehatan dasar 2007)</a:t>
            </a:r>
            <a:endParaRPr lang="id-ID" dirty="0"/>
          </a:p>
        </p:txBody>
      </p:sp>
    </p:spTree>
    <p:extLst>
      <p:ext uri="{BB962C8B-B14F-4D97-AF65-F5344CB8AC3E}">
        <p14:creationId xmlns:p14="http://schemas.microsoft.com/office/powerpoint/2010/main" val="22072226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1485478"/>
            <a:ext cx="8856663"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normAutofit fontScale="90000"/>
          </a:bodyPr>
          <a:lstStyle/>
          <a:p>
            <a:pPr algn="ctr"/>
            <a:r>
              <a:rPr lang="id-ID" dirty="0" smtClean="0"/>
              <a:t>Persentase gangguan jiwa berat di indonesia (Riset kesehatan dasar 2007)</a:t>
            </a:r>
            <a:endParaRPr lang="id-ID" dirty="0"/>
          </a:p>
        </p:txBody>
      </p:sp>
    </p:spTree>
    <p:extLst>
      <p:ext uri="{BB962C8B-B14F-4D97-AF65-F5344CB8AC3E}">
        <p14:creationId xmlns:p14="http://schemas.microsoft.com/office/powerpoint/2010/main" val="40113899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2819583713"/>
              </p:ext>
            </p:extLst>
          </p:nvPr>
        </p:nvGraphicFramePr>
        <p:xfrm>
          <a:off x="755576" y="836712"/>
          <a:ext cx="3384376" cy="735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Diagram 18"/>
          <p:cNvGraphicFramePr/>
          <p:nvPr>
            <p:extLst>
              <p:ext uri="{D42A27DB-BD31-4B8C-83A1-F6EECF244321}">
                <p14:modId xmlns:p14="http://schemas.microsoft.com/office/powerpoint/2010/main" val="2860098615"/>
              </p:ext>
            </p:extLst>
          </p:nvPr>
        </p:nvGraphicFramePr>
        <p:xfrm>
          <a:off x="4788024" y="2420888"/>
          <a:ext cx="2975992" cy="10958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1" name="Diagram 20"/>
          <p:cNvGraphicFramePr/>
          <p:nvPr>
            <p:extLst>
              <p:ext uri="{D42A27DB-BD31-4B8C-83A1-F6EECF244321}">
                <p14:modId xmlns:p14="http://schemas.microsoft.com/office/powerpoint/2010/main" val="4178341079"/>
              </p:ext>
            </p:extLst>
          </p:nvPr>
        </p:nvGraphicFramePr>
        <p:xfrm>
          <a:off x="2123728" y="1700808"/>
          <a:ext cx="2975992" cy="109589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2" name="Diagram 21"/>
          <p:cNvGraphicFramePr/>
          <p:nvPr>
            <p:extLst>
              <p:ext uri="{D42A27DB-BD31-4B8C-83A1-F6EECF244321}">
                <p14:modId xmlns:p14="http://schemas.microsoft.com/office/powerpoint/2010/main" val="666352939"/>
              </p:ext>
            </p:extLst>
          </p:nvPr>
        </p:nvGraphicFramePr>
        <p:xfrm>
          <a:off x="3059832" y="4653136"/>
          <a:ext cx="5184576" cy="152794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30802386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27784" y="1844824"/>
            <a:ext cx="3960440" cy="841248"/>
          </a:xfrm>
        </p:spPr>
        <p:style>
          <a:lnRef idx="0">
            <a:schemeClr val="accent4"/>
          </a:lnRef>
          <a:fillRef idx="3">
            <a:schemeClr val="accent4"/>
          </a:fillRef>
          <a:effectRef idx="3">
            <a:schemeClr val="accent4"/>
          </a:effectRef>
          <a:fontRef idx="minor">
            <a:schemeClr val="lt1"/>
          </a:fontRef>
        </p:style>
        <p:txBody>
          <a:bodyPr/>
          <a:lstStyle/>
          <a:p>
            <a:pPr algn="ctr"/>
            <a:r>
              <a:rPr lang="id-ID" dirty="0" smtClean="0"/>
              <a:t>SKIZOFRENIA</a:t>
            </a:r>
            <a:endParaRPr lang="id-ID" dirty="0"/>
          </a:p>
        </p:txBody>
      </p:sp>
      <p:sp>
        <p:nvSpPr>
          <p:cNvPr id="5" name="TextBox 4"/>
          <p:cNvSpPr txBox="1"/>
          <p:nvPr/>
        </p:nvSpPr>
        <p:spPr>
          <a:xfrm>
            <a:off x="539552" y="2924944"/>
            <a:ext cx="8136904" cy="3539430"/>
          </a:xfrm>
          <a:prstGeom prst="rect">
            <a:avLst/>
          </a:prstGeom>
          <a:noFill/>
        </p:spPr>
        <p:txBody>
          <a:bodyPr wrap="square" rtlCol="0">
            <a:spAutoFit/>
          </a:bodyPr>
          <a:lstStyle/>
          <a:p>
            <a:pPr algn="ctr"/>
            <a:r>
              <a:rPr lang="id-ID" sz="3200" dirty="0" smtClean="0"/>
              <a:t>Kata </a:t>
            </a:r>
            <a:r>
              <a:rPr lang="id-ID" sz="3200" i="1" dirty="0" smtClean="0"/>
              <a:t>schizophrenia </a:t>
            </a:r>
            <a:r>
              <a:rPr lang="id-ID" sz="3200" dirty="0" smtClean="0"/>
              <a:t>berasal dari Bahasa Yunani yang berarti “jiwa yang terbelah” </a:t>
            </a:r>
            <a:r>
              <a:rPr lang="id-ID" sz="3200" i="1" dirty="0" smtClean="0"/>
              <a:t>(schizein, </a:t>
            </a:r>
            <a:r>
              <a:rPr lang="id-ID" sz="3200" dirty="0" smtClean="0"/>
              <a:t>belah + </a:t>
            </a:r>
            <a:r>
              <a:rPr lang="id-ID" sz="3200" i="1" dirty="0" smtClean="0"/>
              <a:t>phren</a:t>
            </a:r>
            <a:r>
              <a:rPr lang="id-ID" sz="3200" dirty="0" smtClean="0"/>
              <a:t>, pikiran, jiwa)</a:t>
            </a:r>
            <a:r>
              <a:rPr lang="id-ID" sz="3200" i="1" dirty="0" smtClean="0"/>
              <a:t>.</a:t>
            </a:r>
            <a:r>
              <a:rPr lang="id-ID" sz="3200" dirty="0" smtClean="0"/>
              <a:t> Maksud dari namanya adalah bahwa ia terpisah dari hidup bermasyarakat dan </a:t>
            </a:r>
            <a:r>
              <a:rPr lang="id-ID" sz="3200" i="1" dirty="0" smtClean="0"/>
              <a:t>tidak</a:t>
            </a:r>
            <a:r>
              <a:rPr lang="id-ID" sz="3200" dirty="0" smtClean="0"/>
              <a:t> berarti bahwa ia adalah gangguan kepribadian ganda.</a:t>
            </a:r>
            <a:endParaRPr lang="id-ID" sz="3200" dirty="0"/>
          </a:p>
        </p:txBody>
      </p:sp>
    </p:spTree>
    <p:extLst>
      <p:ext uri="{BB962C8B-B14F-4D97-AF65-F5344CB8AC3E}">
        <p14:creationId xmlns:p14="http://schemas.microsoft.com/office/powerpoint/2010/main" val="18977614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id-ID" dirty="0" smtClean="0"/>
              <a:t>APAKAH SKIZOFRENIA ITU?</a:t>
            </a:r>
            <a:endParaRPr lang="id-ID" dirty="0"/>
          </a:p>
        </p:txBody>
      </p:sp>
      <p:sp>
        <p:nvSpPr>
          <p:cNvPr id="4" name="Content Placeholder 3"/>
          <p:cNvSpPr>
            <a:spLocks noGrp="1"/>
          </p:cNvSpPr>
          <p:nvPr>
            <p:ph idx="1"/>
          </p:nvPr>
        </p:nvSpPr>
        <p:spPr/>
        <p:txBody>
          <a:bodyPr>
            <a:normAutofit fontScale="77500" lnSpcReduction="20000"/>
          </a:bodyPr>
          <a:lstStyle/>
          <a:p>
            <a:pPr>
              <a:buClr>
                <a:schemeClr val="tx1"/>
              </a:buClr>
              <a:buFont typeface="Wingdings" pitchFamily="2" charset="2"/>
              <a:buChar char="ü"/>
            </a:pPr>
            <a:r>
              <a:rPr lang="id-ID" dirty="0" smtClean="0"/>
              <a:t>Gangguan jiwa berat yang tidak hanya mempengaruhi perasaan tapi juga pikiran dan perilaku.</a:t>
            </a:r>
          </a:p>
          <a:p>
            <a:pPr>
              <a:buClr>
                <a:schemeClr val="tx1"/>
              </a:buClr>
              <a:buFont typeface="Wingdings" pitchFamily="2" charset="2"/>
              <a:buChar char="ü"/>
            </a:pPr>
            <a:r>
              <a:rPr lang="id-ID" dirty="0" smtClean="0"/>
              <a:t>Memiliki ciri utama adanya waham (keyakinan aneh yang salah dan tidak dapat dikoreksi) dan halusinasi (sesuatu yang seolah-olah ditangkap oleh panca-indera padahal sebenarnya tidak ada)</a:t>
            </a:r>
          </a:p>
          <a:p>
            <a:pPr>
              <a:buClr>
                <a:schemeClr val="tx1"/>
              </a:buClr>
              <a:buFont typeface="Wingdings" pitchFamily="2" charset="2"/>
              <a:buChar char="ü"/>
            </a:pPr>
            <a:r>
              <a:rPr lang="id-ID" dirty="0" smtClean="0"/>
              <a:t>Gejala-gejala lainnya adalah </a:t>
            </a:r>
          </a:p>
          <a:p>
            <a:pPr lvl="1">
              <a:buClr>
                <a:schemeClr val="tx1"/>
              </a:buClr>
              <a:buFont typeface="Wingdings" pitchFamily="2" charset="2"/>
              <a:buChar char="ü"/>
            </a:pPr>
            <a:r>
              <a:rPr lang="id-ID" dirty="0" smtClean="0"/>
              <a:t>menarik diri dari pergaulan sosial</a:t>
            </a:r>
          </a:p>
          <a:p>
            <a:pPr lvl="1">
              <a:buClr>
                <a:schemeClr val="tx1"/>
              </a:buClr>
              <a:buFont typeface="Wingdings" pitchFamily="2" charset="2"/>
              <a:buChar char="ü"/>
            </a:pPr>
            <a:r>
              <a:rPr lang="id-ID" dirty="0" smtClean="0"/>
              <a:t>kehilangan minat</a:t>
            </a:r>
          </a:p>
          <a:p>
            <a:pPr lvl="1">
              <a:buClr>
                <a:schemeClr val="tx1"/>
              </a:buClr>
              <a:buFont typeface="Wingdings" pitchFamily="2" charset="2"/>
              <a:buChar char="ü"/>
            </a:pPr>
            <a:r>
              <a:rPr lang="id-ID" dirty="0" smtClean="0"/>
              <a:t>berbicara tidak nyambung</a:t>
            </a:r>
          </a:p>
          <a:p>
            <a:pPr lvl="1">
              <a:buClr>
                <a:schemeClr val="tx1"/>
              </a:buClr>
              <a:buFont typeface="Wingdings" pitchFamily="2" charset="2"/>
              <a:buChar char="ü"/>
            </a:pPr>
            <a:r>
              <a:rPr lang="id-ID" dirty="0" smtClean="0"/>
              <a:t>perasaan yang datar.</a:t>
            </a:r>
          </a:p>
          <a:p>
            <a:pPr lvl="1">
              <a:buClr>
                <a:schemeClr val="tx1"/>
              </a:buClr>
              <a:buFont typeface="Wingdings" pitchFamily="2" charset="2"/>
              <a:buChar char="ü"/>
            </a:pPr>
            <a:r>
              <a:rPr lang="id-ID" dirty="0"/>
              <a:t>t</a:t>
            </a:r>
            <a:r>
              <a:rPr lang="id-ID" dirty="0" smtClean="0"/>
              <a:t>idak mampu untuk merawat diri</a:t>
            </a:r>
          </a:p>
          <a:p>
            <a:pPr>
              <a:buClr>
                <a:schemeClr val="tx1"/>
              </a:buClr>
              <a:buFont typeface="Wingdings" pitchFamily="2" charset="2"/>
              <a:buChar char="ü"/>
            </a:pPr>
            <a:r>
              <a:rPr lang="id-ID" dirty="0" smtClean="0"/>
              <a:t>Gangguan2 di atas harus terjadi </a:t>
            </a:r>
            <a:r>
              <a:rPr lang="id-ID" dirty="0" smtClean="0"/>
              <a:t>selama </a:t>
            </a:r>
            <a:r>
              <a:rPr lang="id-ID" dirty="0" smtClean="0"/>
              <a:t>6 </a:t>
            </a:r>
            <a:r>
              <a:rPr lang="id-ID" dirty="0" smtClean="0"/>
              <a:t>bulan atau lebih</a:t>
            </a:r>
            <a:endParaRPr lang="id-ID" dirty="0"/>
          </a:p>
        </p:txBody>
      </p:sp>
    </p:spTree>
    <p:extLst>
      <p:ext uri="{BB962C8B-B14F-4D97-AF65-F5344CB8AC3E}">
        <p14:creationId xmlns:p14="http://schemas.microsoft.com/office/powerpoint/2010/main" val="14389630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740</TotalTime>
  <Words>1861</Words>
  <Application>Microsoft Office PowerPoint</Application>
  <PresentationFormat>On-screen Show (4:3)</PresentationFormat>
  <Paragraphs>194</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Trek</vt:lpstr>
      <vt:lpstr>PERKENALAN SINGKAT TERHADAP BEBERAPA GANGGUAN JIWA</vt:lpstr>
      <vt:lpstr>Ukuran dalam menentukan  gangguan jiwa</vt:lpstr>
      <vt:lpstr>Apa yang menyebabkan gangguan jiwa?</vt:lpstr>
      <vt:lpstr>PowerPoint Presentation</vt:lpstr>
      <vt:lpstr>Persentase gangguan mental emosional di indonesia (riset kesehatan dasar 2007)</vt:lpstr>
      <vt:lpstr>Persentase gangguan jiwa berat di indonesia (Riset kesehatan dasar 2007)</vt:lpstr>
      <vt:lpstr>PowerPoint Presentation</vt:lpstr>
      <vt:lpstr>SKIZOFRENIA</vt:lpstr>
      <vt:lpstr>APAKAH SKIZOFRENIA ITU?</vt:lpstr>
      <vt:lpstr>CIRI-CIRI LAINNYA</vt:lpstr>
      <vt:lpstr>Tipe-tipe waham dalam skizofrenia</vt:lpstr>
      <vt:lpstr>Tipe-tipe waham lain  dalam ranah psikotik </vt:lpstr>
      <vt:lpstr>Hal-hal lain tentang skizofrenia</vt:lpstr>
      <vt:lpstr>Depresi</vt:lpstr>
      <vt:lpstr>Perbedaan antara  Kemurungan biasa dan depresi klinis</vt:lpstr>
      <vt:lpstr>Ciri-ciri depresi</vt:lpstr>
      <vt:lpstr>Ciri-ciri depresi (lanjutan)</vt:lpstr>
      <vt:lpstr>Tambahan tentang depresi</vt:lpstr>
      <vt:lpstr>Gangguan bipolar</vt:lpstr>
      <vt:lpstr>Ciri utama gangguan bipolar</vt:lpstr>
      <vt:lpstr>ciri-ciri gejala mania</vt:lpstr>
      <vt:lpstr>ciri-ciri gejala mania (lanjutan)</vt:lpstr>
      <vt:lpstr>gejala depresi  pada gangguan bipolar</vt:lpstr>
      <vt:lpstr>TAMBAHAN TENTANG BIPOLAR</vt:lpstr>
      <vt:lpstr>Gangguan kecemasan</vt:lpstr>
      <vt:lpstr>Apa itu Gangguan Kecemasan ? </vt:lpstr>
      <vt:lpstr>Ciri-ciri gangguan kecemasan</vt:lpstr>
      <vt:lpstr>Ciri-ciri gangguan kecemasan (Lanjutan)</vt:lpstr>
      <vt:lpstr>Jenis-jenis Gangguan Kecemasan </vt:lpstr>
      <vt:lpstr>Jenis-jenis Gangguan Kecemasan (lanjutan) </vt:lpstr>
      <vt:lpstr>Jenis-jenis Gangguan Kecemasan (lanjutan)</vt:lpstr>
      <vt:lpstr>Jenis-jenis Gangguan Kecemasan (lanjutan)</vt:lpstr>
      <vt:lpstr>Dengan obat dan dukungan sosial yang tepat, gangguan jiwa apapun dapat terpulihkan</vt:lpstr>
      <vt:lpstr>Tiada kesehatan tanpa kesehatan jiwa</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PERKENALAN  TERHADAP BEBERAPA GANGGUAN JIWA</dc:title>
  <dc:creator>Anta Samsara</dc:creator>
  <cp:lastModifiedBy>peduliskizofrenia@outlook.com</cp:lastModifiedBy>
  <cp:revision>66</cp:revision>
  <dcterms:created xsi:type="dcterms:W3CDTF">2012-06-08T17:31:51Z</dcterms:created>
  <dcterms:modified xsi:type="dcterms:W3CDTF">2015-04-26T05:26:46Z</dcterms:modified>
</cp:coreProperties>
</file>